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60" r:id="rId3"/>
    <p:sldId id="261" r:id="rId4"/>
    <p:sldId id="259" r:id="rId5"/>
    <p:sldId id="262" r:id="rId6"/>
    <p:sldId id="265" r:id="rId7"/>
    <p:sldId id="264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Sadivova" initials="NS" lastIdx="2" clrIdx="0">
    <p:extLst>
      <p:ext uri="{19B8F6BF-5375-455C-9EA6-DF929625EA0E}">
        <p15:presenceInfo xmlns:p15="http://schemas.microsoft.com/office/powerpoint/2012/main" userId="Natalia Sadiv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3399"/>
    <a:srgbClr val="B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4F1A4-FD65-4776-B631-81D027C25A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3677654-6090-456B-BB37-62804DC0F1C7}">
      <dgm:prSet phldrT="[Text]" phldr="1"/>
      <dgm:spPr/>
      <dgm:t>
        <a:bodyPr/>
        <a:lstStyle/>
        <a:p>
          <a:endParaRPr lang="sk-SK" dirty="0"/>
        </a:p>
      </dgm:t>
    </dgm:pt>
    <dgm:pt modelId="{C5A08C48-48F5-4DC6-9E94-7017382E28B0}" type="sibTrans" cxnId="{81E30C8F-4233-4435-A044-492AB77D1D04}">
      <dgm:prSet/>
      <dgm:spPr/>
      <dgm:t>
        <a:bodyPr/>
        <a:lstStyle/>
        <a:p>
          <a:endParaRPr lang="sk-SK"/>
        </a:p>
      </dgm:t>
    </dgm:pt>
    <dgm:pt modelId="{3ECFB24A-BCFB-40DC-8111-9D33DC05C21F}" type="parTrans" cxnId="{81E30C8F-4233-4435-A044-492AB77D1D04}">
      <dgm:prSet/>
      <dgm:spPr/>
      <dgm:t>
        <a:bodyPr/>
        <a:lstStyle/>
        <a:p>
          <a:endParaRPr lang="sk-SK"/>
        </a:p>
      </dgm:t>
    </dgm:pt>
    <dgm:pt modelId="{3A346638-C6BB-44B7-B913-42A76D441266}" type="pres">
      <dgm:prSet presAssocID="{E674F1A4-FD65-4776-B631-81D027C25A7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6E7F467-B223-4C91-865C-FF118A636123}" type="pres">
      <dgm:prSet presAssocID="{E674F1A4-FD65-4776-B631-81D027C25A75}" presName="arrow" presStyleLbl="bgShp" presStyleIdx="0" presStyleCnt="1" custFlipVert="1" custScaleX="335702" custScaleY="100000" custLinFactNeighborX="2353" custLinFactNeighborY="-853"/>
      <dgm:spPr>
        <a:solidFill>
          <a:srgbClr val="FF0000"/>
        </a:solidFill>
      </dgm:spPr>
    </dgm:pt>
    <dgm:pt modelId="{0A2FB4C6-A03C-4928-8605-0D6F937DE54D}" type="pres">
      <dgm:prSet presAssocID="{E674F1A4-FD65-4776-B631-81D027C25A75}" presName="arrowDiagram1" presStyleCnt="0">
        <dgm:presLayoutVars>
          <dgm:bulletEnabled val="1"/>
        </dgm:presLayoutVars>
      </dgm:prSet>
      <dgm:spPr/>
    </dgm:pt>
    <dgm:pt modelId="{6F45644B-E8B3-41BF-927B-924EBD11F16E}" type="pres">
      <dgm:prSet presAssocID="{83677654-6090-456B-BB37-62804DC0F1C7}" presName="bullet1" presStyleLbl="node1" presStyleIdx="0" presStyleCnt="1" custLinFactX="-300000" custLinFactY="100000" custLinFactNeighborX="-328183" custLinFactNeighborY="158210"/>
      <dgm:spPr>
        <a:solidFill>
          <a:schemeClr val="tx1"/>
        </a:solidFill>
      </dgm:spPr>
    </dgm:pt>
    <dgm:pt modelId="{2DC8BBAC-C1CE-437F-A5D6-4E63D2AC7124}" type="pres">
      <dgm:prSet presAssocID="{83677654-6090-456B-BB37-62804DC0F1C7}" presName="textBox1" presStyleLbl="revTx" presStyleIdx="0" presStyleCnt="1" custAng="3350108" custFlipVert="1" custScaleX="52216" custScaleY="2859" custLinFactNeighborX="-31972" custLinFactNeighborY="-4755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5BB05E6-1AB2-4F77-871F-285F7447EBF1}" type="presOf" srcId="{E674F1A4-FD65-4776-B631-81D027C25A75}" destId="{3A346638-C6BB-44B7-B913-42A76D441266}" srcOrd="0" destOrd="0" presId="urn:microsoft.com/office/officeart/2005/8/layout/arrow2"/>
    <dgm:cxn modelId="{8427B7C2-665E-4AE0-A6C2-445F6B38ABAE}" type="presOf" srcId="{83677654-6090-456B-BB37-62804DC0F1C7}" destId="{2DC8BBAC-C1CE-437F-A5D6-4E63D2AC7124}" srcOrd="0" destOrd="0" presId="urn:microsoft.com/office/officeart/2005/8/layout/arrow2"/>
    <dgm:cxn modelId="{81E30C8F-4233-4435-A044-492AB77D1D04}" srcId="{E674F1A4-FD65-4776-B631-81D027C25A75}" destId="{83677654-6090-456B-BB37-62804DC0F1C7}" srcOrd="0" destOrd="0" parTransId="{3ECFB24A-BCFB-40DC-8111-9D33DC05C21F}" sibTransId="{C5A08C48-48F5-4DC6-9E94-7017382E28B0}"/>
    <dgm:cxn modelId="{50B19324-9945-4378-AFD1-59D9A0CB7D47}" type="presParOf" srcId="{3A346638-C6BB-44B7-B913-42A76D441266}" destId="{66E7F467-B223-4C91-865C-FF118A636123}" srcOrd="0" destOrd="0" presId="urn:microsoft.com/office/officeart/2005/8/layout/arrow2"/>
    <dgm:cxn modelId="{010AD622-4B3A-46FB-B3E1-533B6C7FFC7D}" type="presParOf" srcId="{3A346638-C6BB-44B7-B913-42A76D441266}" destId="{0A2FB4C6-A03C-4928-8605-0D6F937DE54D}" srcOrd="1" destOrd="0" presId="urn:microsoft.com/office/officeart/2005/8/layout/arrow2"/>
    <dgm:cxn modelId="{9A217C60-EE35-4273-8752-26B5DD4972F8}" type="presParOf" srcId="{0A2FB4C6-A03C-4928-8605-0D6F937DE54D}" destId="{6F45644B-E8B3-41BF-927B-924EBD11F16E}" srcOrd="0" destOrd="0" presId="urn:microsoft.com/office/officeart/2005/8/layout/arrow2"/>
    <dgm:cxn modelId="{D47B60FD-76F7-4ECE-AD18-200CB17606F9}" type="presParOf" srcId="{0A2FB4C6-A03C-4928-8605-0D6F937DE54D}" destId="{2DC8BBAC-C1CE-437F-A5D6-4E63D2AC712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7F467-B223-4C91-865C-FF118A636123}">
      <dsp:nvSpPr>
        <dsp:cNvPr id="0" name=""/>
        <dsp:cNvSpPr/>
      </dsp:nvSpPr>
      <dsp:spPr>
        <a:xfrm flipV="1">
          <a:off x="280146" y="0"/>
          <a:ext cx="11637832" cy="2166697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5644B-E8B3-41BF-927B-924EBD11F16E}">
      <dsp:nvSpPr>
        <dsp:cNvPr id="0" name=""/>
        <dsp:cNvSpPr/>
      </dsp:nvSpPr>
      <dsp:spPr>
        <a:xfrm>
          <a:off x="5317715" y="1101810"/>
          <a:ext cx="256536" cy="25653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8BBAC-C1CE-437F-A5D6-4E63D2AC7124}">
      <dsp:nvSpPr>
        <dsp:cNvPr id="0" name=""/>
        <dsp:cNvSpPr/>
      </dsp:nvSpPr>
      <dsp:spPr>
        <a:xfrm rot="18249892" flipV="1">
          <a:off x="5558774" y="583960"/>
          <a:ext cx="724072" cy="4571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59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 dirty="0"/>
        </a:p>
      </dsp:txBody>
      <dsp:txXfrm rot="-10800000">
        <a:off x="5561006" y="586192"/>
        <a:ext cx="719608" cy="41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DCDB2-6E18-42D0-9B9D-E597F36ABD84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F09F-6007-47C0-B06A-5DF3C8E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4F09F-6007-47C0-B06A-5DF3C8EC11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5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7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5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7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0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4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CBF33B5-FBDD-4136-978A-36C6F6E1C4EF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0768B39-E52F-48E1-8487-74204C141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7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10" Type="http://schemas.openxmlformats.org/officeDocument/2006/relationships/image" Target="../media/image12.jpe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jp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hyperlink" Target="http://www.pngall.com/road-png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www.pngall.com/road-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jpeg"/><Relationship Id="rId18" Type="http://schemas.openxmlformats.org/officeDocument/2006/relationships/image" Target="../media/image54.jpg"/><Relationship Id="rId3" Type="http://schemas.openxmlformats.org/officeDocument/2006/relationships/image" Target="../media/image39.jpg"/><Relationship Id="rId21" Type="http://schemas.openxmlformats.org/officeDocument/2006/relationships/image" Target="../media/image57.jpe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17" Type="http://schemas.openxmlformats.org/officeDocument/2006/relationships/image" Target="../media/image53.jpeg"/><Relationship Id="rId2" Type="http://schemas.openxmlformats.org/officeDocument/2006/relationships/image" Target="../media/image38.jpg"/><Relationship Id="rId16" Type="http://schemas.openxmlformats.org/officeDocument/2006/relationships/image" Target="../media/image52.jp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5" Type="http://schemas.openxmlformats.org/officeDocument/2006/relationships/image" Target="../media/image51.jpeg"/><Relationship Id="rId10" Type="http://schemas.openxmlformats.org/officeDocument/2006/relationships/image" Target="../media/image46.jpg"/><Relationship Id="rId19" Type="http://schemas.openxmlformats.org/officeDocument/2006/relationships/image" Target="../media/image55.jp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3399"/>
                </a:solidFill>
              </a:rPr>
              <a:t>90-е</a:t>
            </a:r>
            <a:r>
              <a:rPr lang="ru-RU" b="1" dirty="0"/>
              <a:t> годы в России. Лихими ли они были?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26803" y="6382161"/>
            <a:ext cx="489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Любомир Гузи (</a:t>
            </a:r>
            <a:r>
              <a:rPr lang="sk-SK" b="1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Prof. PhDr. </a:t>
            </a:r>
            <a:r>
              <a:rPr lang="sk-SK" b="1" dirty="0" err="1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Ľubomir</a:t>
            </a:r>
            <a:r>
              <a:rPr lang="sk-SK" b="1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Guzi</a:t>
            </a:r>
            <a:r>
              <a:rPr lang="sk-SK" b="1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, PhD.)</a:t>
            </a:r>
            <a:endParaRPr lang="sk-SK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" y="2351066"/>
            <a:ext cx="3070578" cy="1727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62" y="4844762"/>
            <a:ext cx="2427538" cy="20132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051">
            <a:off x="11343926" y="102016"/>
            <a:ext cx="740436" cy="74043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10" y="4028918"/>
            <a:ext cx="3765970" cy="16615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83" y="1980051"/>
            <a:ext cx="2373003" cy="133481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63" y="3214666"/>
            <a:ext cx="1871423" cy="187142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74" y="1975876"/>
            <a:ext cx="3069021" cy="230176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4120" y="998217"/>
            <a:ext cx="2053179" cy="116493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55" y="1975876"/>
            <a:ext cx="2730723" cy="204804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10" y="1987420"/>
            <a:ext cx="1359332" cy="203899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39" y="5610918"/>
            <a:ext cx="1870623" cy="1247082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" y="4078266"/>
            <a:ext cx="1953879" cy="1296073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94" y="4078266"/>
            <a:ext cx="1455465" cy="2231548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46" y="4013784"/>
            <a:ext cx="1648022" cy="1030014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6" y="5097401"/>
            <a:ext cx="2031125" cy="1360854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4" y="5319303"/>
            <a:ext cx="1595482" cy="1113292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84" y="1039354"/>
            <a:ext cx="1741233" cy="1305924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22" y="-20271"/>
            <a:ext cx="1588505" cy="1059626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3948" y="119518"/>
            <a:ext cx="1709712" cy="1198883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00068" y="3983804"/>
            <a:ext cx="1691932" cy="860958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21" y="5690422"/>
            <a:ext cx="2213928" cy="1162312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48" y="5648236"/>
            <a:ext cx="610430" cy="1204498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84" y="4950306"/>
            <a:ext cx="971437" cy="6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sk-SK" sz="4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65" y="1777194"/>
            <a:ext cx="3297382" cy="34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8008" y="46180"/>
            <a:ext cx="3382079" cy="50309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ПредПосылки «лихих» 90-х</a:t>
            </a:r>
            <a:endParaRPr lang="sk-SK" sz="1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5123222"/>
            <a:ext cx="12192000" cy="1734778"/>
          </a:xfrm>
          <a:prstGeom prst="rect">
            <a:avLst/>
          </a:prstGeom>
        </p:spPr>
      </p:pic>
      <p:sp>
        <p:nvSpPr>
          <p:cNvPr id="5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8227057" y="3602184"/>
            <a:ext cx="576869" cy="2388427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84549" y="5658748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Vodorovný zvitok 7"/>
          <p:cNvSpPr/>
          <p:nvPr/>
        </p:nvSpPr>
        <p:spPr>
          <a:xfrm>
            <a:off x="1277207" y="3711667"/>
            <a:ext cx="5301673" cy="178126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Box 2050">
            <a:extLst>
              <a:ext uri="{FF2B5EF4-FFF2-40B4-BE49-F238E27FC236}">
                <a16:creationId xmlns:a16="http://schemas.microsoft.com/office/drawing/2014/main" id="{32F0A77F-4780-4CAE-A69F-5074C73AB0BA}"/>
              </a:ext>
            </a:extLst>
          </p:cNvPr>
          <p:cNvSpPr txBox="1"/>
          <p:nvPr/>
        </p:nvSpPr>
        <p:spPr>
          <a:xfrm>
            <a:off x="524250" y="683858"/>
            <a:ext cx="4987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1-й этап: </a:t>
            </a:r>
            <a:r>
              <a:rPr lang="ru-RU" sz="1200" dirty="0"/>
              <a:t>представляет период </a:t>
            </a:r>
            <a:r>
              <a:rPr lang="ru-RU" sz="1200" b="1" dirty="0"/>
              <a:t>с апреля 1985 </a:t>
            </a:r>
            <a:r>
              <a:rPr lang="ru-RU" sz="1200" dirty="0"/>
              <a:t>г. и длится </a:t>
            </a:r>
            <a:r>
              <a:rPr lang="ru-RU" sz="1200" b="1" dirty="0"/>
              <a:t>по 1986 г.</a:t>
            </a:r>
            <a:r>
              <a:rPr lang="ru-RU" sz="1200" dirty="0"/>
              <a:t> прошел под лозунгом «ускорения социально-экономического развития (все-же ещё) советского общества. Сами преобразования тогда осуществлялись на основе прежних, преимущественно коммандно-административных подходов;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4757312" y="6547868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4503859" y="5296372"/>
            <a:ext cx="518641" cy="1329860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Obdĺžnik 13"/>
          <p:cNvSpPr/>
          <p:nvPr/>
        </p:nvSpPr>
        <p:spPr>
          <a:xfrm>
            <a:off x="1466079" y="3897401"/>
            <a:ext cx="4996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2-й этап: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1987 г.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весна 1990 г.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– в рамках этого этапа началось изменение системы политических, идеологических экономических отношений. В качестве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главного рычага,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посредством которого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предполагалась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изменить общество, рассматривались демократизация и реформа политической системы;</a:t>
            </a:r>
            <a:endParaRPr lang="sk-SK" sz="1400" dirty="0"/>
          </a:p>
        </p:txBody>
      </p:sp>
      <p:sp>
        <p:nvSpPr>
          <p:cNvPr id="15" name="Vodorovný zvitok 14"/>
          <p:cNvSpPr/>
          <p:nvPr/>
        </p:nvSpPr>
        <p:spPr>
          <a:xfrm>
            <a:off x="367231" y="399880"/>
            <a:ext cx="5301673" cy="156094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8562745" y="5628676"/>
            <a:ext cx="279402" cy="25235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96114" y="1976580"/>
            <a:ext cx="576869" cy="3934523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Zvislý zvitok 17"/>
          <p:cNvSpPr/>
          <p:nvPr/>
        </p:nvSpPr>
        <p:spPr>
          <a:xfrm>
            <a:off x="8842147" y="222093"/>
            <a:ext cx="3323163" cy="3223071"/>
          </a:xfrm>
          <a:prstGeom prst="verticalScroll">
            <a:avLst/>
          </a:prstGeom>
          <a:solidFill>
            <a:srgbClr val="FF3399">
              <a:alpha val="1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августа – конец декабря 1991 г.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время постепенного угасания союзных органов  власти, когда шел последовательный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(преобразование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государственно-политических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 СССР. </a:t>
            </a:r>
            <a:endParaRPr lang="sk-SK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Vodorovný zvitok 18"/>
          <p:cNvSpPr/>
          <p:nvPr/>
        </p:nvSpPr>
        <p:spPr>
          <a:xfrm>
            <a:off x="3362036" y="1556859"/>
            <a:ext cx="5528865" cy="234054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3673961" y="1826323"/>
            <a:ext cx="5089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3-й этап: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1990 г. – август 1991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связан с суверенизацией и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хаотизацией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 К середине 90-х были наконец созданы программы последовательных рыночных реформ, однако реализовать их уже не было возможно из-за начавшейся борьбы между органами власти СССР с одной стороны, и союзных республик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(практически, уже с 1988 г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начинается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«Парад суверенитетов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весна – лето 1991 г. – страна была свидетелем острого кризиса власти, который закончился политическим кризисом;   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– 21 августа 1991 г. 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200" dirty="0"/>
          </a:p>
        </p:txBody>
      </p:sp>
      <p:sp>
        <p:nvSpPr>
          <p:cNvPr id="21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8979497" y="3445163"/>
            <a:ext cx="576869" cy="2120649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9276964" y="5492934"/>
            <a:ext cx="279402" cy="252357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684" y="0"/>
            <a:ext cx="6236115" cy="4944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периодизации 90-х годов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E6B87048-D860-4B74-A8A8-ED559870A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4806083" y="-403630"/>
            <a:ext cx="2579833" cy="12192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45432" y="514170"/>
            <a:ext cx="4645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Конец августа 1991 г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-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декабрь 1993 г.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– время «Августовской республики», то есть от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обретение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фактической независимости России после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 нзв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«путча» - до политико-юридического оформления новых отношений в результате референдума по Конституции и выборов в Думу.</a:t>
            </a:r>
            <a:endParaRPr lang="sk-SK" sz="1200" dirty="0"/>
          </a:p>
        </p:txBody>
      </p:sp>
      <p:sp>
        <p:nvSpPr>
          <p:cNvPr id="5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118507" y="1830030"/>
            <a:ext cx="663527" cy="4093410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502633" y="5797261"/>
            <a:ext cx="279402" cy="2523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145432" y="469434"/>
            <a:ext cx="4592038" cy="1132551"/>
          </a:xfrm>
          <a:prstGeom prst="wedgeRoundRectCallout">
            <a:avLst>
              <a:gd name="adj1" fmla="val -47182"/>
              <a:gd name="adj2" fmla="val 682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9" y="2763266"/>
            <a:ext cx="1028292" cy="77121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19" y="1979730"/>
            <a:ext cx="1336080" cy="751545"/>
          </a:xfrm>
          <a:prstGeom prst="rect">
            <a:avLst/>
          </a:prstGeom>
        </p:spPr>
      </p:pic>
      <p:sp>
        <p:nvSpPr>
          <p:cNvPr id="13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1503942" y="6148407"/>
            <a:ext cx="279402" cy="2523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1219443" y="4441341"/>
            <a:ext cx="557808" cy="1775720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Bublina v tvare zaobleného obdĺžnika 14"/>
          <p:cNvSpPr/>
          <p:nvPr/>
        </p:nvSpPr>
        <p:spPr>
          <a:xfrm>
            <a:off x="1848603" y="3311885"/>
            <a:ext cx="4592038" cy="1132551"/>
          </a:xfrm>
          <a:prstGeom prst="wedgeRoundRectCallout">
            <a:avLst>
              <a:gd name="adj1" fmla="val -52814"/>
              <a:gd name="adj2" fmla="val 731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1969322" y="3368581"/>
            <a:ext cx="4242536" cy="107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1992 - 1998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начало «шоковой терапии» для экономики и дальнейшие экономические преобразования. 2 января 1992 г. – указ об освобождении цен, 29 января 1992 г. – Указ «Освободе торговли». 31 март 1992 г. – подписание «Федеративного договора».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3709242" y="1636091"/>
            <a:ext cx="4343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Форсированная приватизация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собственности в России» «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Приватизация по-российски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k-SK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</a:t>
            </a:r>
            <a:r>
              <a:rPr lang="sk-SK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этапом</a:t>
            </a:r>
            <a:r>
              <a:rPr lang="sk-SK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приватизаци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k-SK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ваучеризация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1992 —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1994 г.)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1995–1996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годами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второго</a:t>
            </a:r>
            <a:r>
              <a:rPr lang="sk-SK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sk-SK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приватизации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В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денежной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приватизации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произошло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приватизационного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</a:t>
            </a: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6335639" y="2998830"/>
            <a:ext cx="507613" cy="2274416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6586494" y="5203022"/>
            <a:ext cx="279402" cy="2523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Bublina v tvare zaobleného obdĺžnika 19"/>
          <p:cNvSpPr/>
          <p:nvPr/>
        </p:nvSpPr>
        <p:spPr>
          <a:xfrm>
            <a:off x="3608641" y="1657127"/>
            <a:ext cx="4544446" cy="1342924"/>
          </a:xfrm>
          <a:prstGeom prst="wedgeRoundRectCallout">
            <a:avLst>
              <a:gd name="adj1" fmla="val -436"/>
              <a:gd name="adj2" fmla="val 68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01" y="1613412"/>
            <a:ext cx="1197044" cy="1700488"/>
          </a:xfrm>
          <a:prstGeom prst="rect">
            <a:avLst/>
          </a:prstGeom>
        </p:spPr>
      </p:pic>
      <p:sp>
        <p:nvSpPr>
          <p:cNvPr id="24" name="Nadpis 1"/>
          <p:cNvSpPr txBox="1">
            <a:spLocks/>
          </p:cNvSpPr>
          <p:nvPr/>
        </p:nvSpPr>
        <p:spPr>
          <a:xfrm>
            <a:off x="989131" y="1797848"/>
            <a:ext cx="1487056" cy="142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ДА – НЕТ </a:t>
            </a:r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</a:t>
            </a:r>
            <a:endParaRPr lang="sk-SK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1916398" y="4703159"/>
            <a:ext cx="4524243" cy="57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Военно-политический конфликт на Серерном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Кавказе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1994 – август 1996 г. 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3574596" y="5481197"/>
            <a:ext cx="221549" cy="641791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659741" y="6059726"/>
            <a:ext cx="201059" cy="133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Bublina v tvare zaobleného obdĺžnika 27"/>
          <p:cNvSpPr/>
          <p:nvPr/>
        </p:nvSpPr>
        <p:spPr>
          <a:xfrm>
            <a:off x="1871030" y="4762331"/>
            <a:ext cx="4243443" cy="394617"/>
          </a:xfrm>
          <a:prstGeom prst="wedgeRoundRectCallout">
            <a:avLst>
              <a:gd name="adj1" fmla="val -7164"/>
              <a:gd name="adj2" fmla="val 103839"/>
              <a:gd name="adj3" fmla="val 16667"/>
            </a:avLst>
          </a:prstGeom>
          <a:solidFill>
            <a:srgbClr val="3366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5840913" y="442651"/>
            <a:ext cx="3109121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k-SK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ефолт</a:t>
            </a:r>
            <a:r>
              <a:rPr lang="sk-SK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финансовый</a:t>
            </a:r>
            <a:r>
              <a:rPr lang="sk-SK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кризис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1998 г. </a:t>
            </a:r>
            <a:endParaRPr lang="sk-SK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8861208" y="1152862"/>
            <a:ext cx="507613" cy="3512290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9108521" y="4555868"/>
            <a:ext cx="279402" cy="2523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Bublina v tvare zaobleného obdĺžnika 31"/>
          <p:cNvSpPr/>
          <p:nvPr/>
        </p:nvSpPr>
        <p:spPr>
          <a:xfrm>
            <a:off x="5601276" y="453166"/>
            <a:ext cx="3646946" cy="349011"/>
          </a:xfrm>
          <a:prstGeom prst="wedgeRoundRectCallout">
            <a:avLst>
              <a:gd name="adj1" fmla="val 47684"/>
              <a:gd name="adj2" fmla="val 1219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/>
          <p:cNvSpPr/>
          <p:nvPr/>
        </p:nvSpPr>
        <p:spPr>
          <a:xfrm>
            <a:off x="4727319" y="1054121"/>
            <a:ext cx="413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«криминализация экономической жизни общества»</a:t>
            </a:r>
            <a:endParaRPr lang="sk-SK" sz="1400" dirty="0"/>
          </a:p>
        </p:txBody>
      </p:sp>
      <p:sp>
        <p:nvSpPr>
          <p:cNvPr id="35" name="Ovál 34"/>
          <p:cNvSpPr/>
          <p:nvPr/>
        </p:nvSpPr>
        <p:spPr>
          <a:xfrm>
            <a:off x="4816010" y="950694"/>
            <a:ext cx="4054483" cy="519980"/>
          </a:xfrm>
          <a:prstGeom prst="ellipse">
            <a:avLst/>
          </a:prstGeom>
          <a:solidFill>
            <a:srgbClr val="FF3399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/>
          <p:cNvSpPr/>
          <p:nvPr/>
        </p:nvSpPr>
        <p:spPr>
          <a:xfrm>
            <a:off x="9979936" y="375506"/>
            <a:ext cx="2078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 полномочий и. о. Президента премьер-министру - В. В. Путину</a:t>
            </a:r>
            <a:endParaRPr lang="sk-SK" sz="1400" dirty="0"/>
          </a:p>
        </p:txBody>
      </p:sp>
      <p:sp>
        <p:nvSpPr>
          <p:cNvPr id="37" name="Obdĺžnik 36"/>
          <p:cNvSpPr/>
          <p:nvPr/>
        </p:nvSpPr>
        <p:spPr>
          <a:xfrm>
            <a:off x="9387923" y="1880109"/>
            <a:ext cx="21666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озобновление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военного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Северном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Кавказе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1999 г. </a:t>
            </a:r>
            <a:endParaRPr lang="sk-SK" sz="1400" dirty="0"/>
          </a:p>
        </p:txBody>
      </p:sp>
      <p:sp>
        <p:nvSpPr>
          <p:cNvPr id="38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9774130" y="3075498"/>
            <a:ext cx="507613" cy="2530664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10002341" y="5582486"/>
            <a:ext cx="279402" cy="2523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Bublina v tvare zaobleného obdĺžnika 39"/>
          <p:cNvSpPr/>
          <p:nvPr/>
        </p:nvSpPr>
        <p:spPr>
          <a:xfrm>
            <a:off x="9387923" y="1940227"/>
            <a:ext cx="2074404" cy="663362"/>
          </a:xfrm>
          <a:prstGeom prst="wedgeRoundRectCallout">
            <a:avLst>
              <a:gd name="adj1" fmla="val -9308"/>
              <a:gd name="adj2" fmla="val 112180"/>
              <a:gd name="adj3" fmla="val 16667"/>
            </a:avLst>
          </a:prstGeom>
          <a:solidFill>
            <a:srgbClr val="3366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1" name="Obdĺžniková bublina 40"/>
          <p:cNvSpPr/>
          <p:nvPr/>
        </p:nvSpPr>
        <p:spPr>
          <a:xfrm>
            <a:off x="9956343" y="357548"/>
            <a:ext cx="2078058" cy="793198"/>
          </a:xfrm>
          <a:prstGeom prst="wedgeRectCallout">
            <a:avLst>
              <a:gd name="adj1" fmla="val 37663"/>
              <a:gd name="adj2" fmla="val 1699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2113493" flipH="1">
            <a:off x="11056028" y="2046986"/>
            <a:ext cx="579283" cy="2845431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10786064" y="4722790"/>
            <a:ext cx="279402" cy="2523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6918599" y="3292374"/>
            <a:ext cx="1942609" cy="60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РФ</a:t>
            </a:r>
          </a:p>
          <a:p>
            <a:pPr algn="ctr"/>
            <a:endParaRPr lang="ru-RU" sz="4900" b="1" cap="none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9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июня, 3 июля  1996 г</a:t>
            </a:r>
            <a:r>
              <a:rPr lang="ru-RU" sz="16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Vlna 44"/>
          <p:cNvSpPr/>
          <p:nvPr/>
        </p:nvSpPr>
        <p:spPr>
          <a:xfrm>
            <a:off x="6989919" y="3111124"/>
            <a:ext cx="1833727" cy="875291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7214013" y="3867544"/>
            <a:ext cx="239508" cy="1080011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7344798" y="4897822"/>
            <a:ext cx="108723" cy="1683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451" y="312324"/>
            <a:ext cx="2369257" cy="431526"/>
          </a:xfrm>
        </p:spPr>
        <p:txBody>
          <a:bodyPr>
            <a:normAutofit/>
          </a:bodyPr>
          <a:lstStyle/>
          <a:p>
            <a:pPr algn="ctr"/>
            <a:r>
              <a:rPr lang="ru-RU" sz="16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так сели...!»..</a:t>
            </a:r>
            <a:endParaRPr lang="ru-RU" sz="1600" b="1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87048-D860-4B74-A8A8-ED559870A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4606741" y="-677198"/>
            <a:ext cx="3004245" cy="121920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84549" y="5658748"/>
            <a:ext cx="279402" cy="252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41ECBC3-B829-443E-BDE1-A93519C3E72E}"/>
              </a:ext>
            </a:extLst>
          </p:cNvPr>
          <p:cNvSpPr/>
          <p:nvPr/>
        </p:nvSpPr>
        <p:spPr>
          <a:xfrm>
            <a:off x="6760247" y="4735836"/>
            <a:ext cx="353962" cy="30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26D6E9E-B434-4016-9F4F-8D55C5247F68}"/>
              </a:ext>
            </a:extLst>
          </p:cNvPr>
          <p:cNvSpPr/>
          <p:nvPr/>
        </p:nvSpPr>
        <p:spPr>
          <a:xfrm>
            <a:off x="8447219" y="3947843"/>
            <a:ext cx="253436" cy="213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87082" y="4388282"/>
            <a:ext cx="576869" cy="1365973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49EBB0F7-542A-4A51-9A91-E717D2A79FD6}"/>
              </a:ext>
            </a:extLst>
          </p:cNvPr>
          <p:cNvSpPr/>
          <p:nvPr/>
        </p:nvSpPr>
        <p:spPr>
          <a:xfrm rot="10800000" flipH="1">
            <a:off x="6059718" y="3122188"/>
            <a:ext cx="1123968" cy="1668908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061B76E-AAE2-41ED-8D6D-CE5928E044D6}"/>
              </a:ext>
            </a:extLst>
          </p:cNvPr>
          <p:cNvSpPr/>
          <p:nvPr/>
        </p:nvSpPr>
        <p:spPr>
          <a:xfrm rot="10800000" flipH="1">
            <a:off x="7702128" y="2325637"/>
            <a:ext cx="1123968" cy="1668908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блачко с текстом: овальное 22">
            <a:extLst>
              <a:ext uri="{FF2B5EF4-FFF2-40B4-BE49-F238E27FC236}">
                <a16:creationId xmlns:a16="http://schemas.microsoft.com/office/drawing/2014/main" id="{837E4356-B3C6-4E80-B91F-1DB5024A0DE7}"/>
              </a:ext>
            </a:extLst>
          </p:cNvPr>
          <p:cNvSpPr/>
          <p:nvPr/>
        </p:nvSpPr>
        <p:spPr>
          <a:xfrm>
            <a:off x="87082" y="1531101"/>
            <a:ext cx="2279524" cy="19838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чко с текстом: овальное 35">
            <a:extLst>
              <a:ext uri="{FF2B5EF4-FFF2-40B4-BE49-F238E27FC236}">
                <a16:creationId xmlns:a16="http://schemas.microsoft.com/office/drawing/2014/main" id="{05151066-484F-4C07-A103-3D51D647F9E1}"/>
              </a:ext>
            </a:extLst>
          </p:cNvPr>
          <p:cNvSpPr/>
          <p:nvPr/>
        </p:nvSpPr>
        <p:spPr>
          <a:xfrm>
            <a:off x="5877814" y="834440"/>
            <a:ext cx="2093853" cy="19078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чко с текстом: овальное 37">
            <a:extLst>
              <a:ext uri="{FF2B5EF4-FFF2-40B4-BE49-F238E27FC236}">
                <a16:creationId xmlns:a16="http://schemas.microsoft.com/office/drawing/2014/main" id="{B519CE5D-BC9A-48BF-92ED-97F36A71CEED}"/>
              </a:ext>
            </a:extLst>
          </p:cNvPr>
          <p:cNvSpPr/>
          <p:nvPr/>
        </p:nvSpPr>
        <p:spPr>
          <a:xfrm>
            <a:off x="8136985" y="847092"/>
            <a:ext cx="1491953" cy="130031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чко с текстом: овальное 38">
            <a:extLst>
              <a:ext uri="{FF2B5EF4-FFF2-40B4-BE49-F238E27FC236}">
                <a16:creationId xmlns:a16="http://schemas.microsoft.com/office/drawing/2014/main" id="{13BE350A-B371-488C-84AC-C9DBC9DA7517}"/>
              </a:ext>
            </a:extLst>
          </p:cNvPr>
          <p:cNvSpPr/>
          <p:nvPr/>
        </p:nvSpPr>
        <p:spPr>
          <a:xfrm>
            <a:off x="9422231" y="1316209"/>
            <a:ext cx="1145624" cy="116349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D286D6-31ED-460B-B88D-F9BCD9A873C9}"/>
              </a:ext>
            </a:extLst>
          </p:cNvPr>
          <p:cNvSpPr txBox="1"/>
          <p:nvPr/>
        </p:nvSpPr>
        <p:spPr>
          <a:xfrm>
            <a:off x="408234" y="1788347"/>
            <a:ext cx="18056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</a:t>
            </a:r>
            <a:r>
              <a:rPr lang="sk-SK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Силаев</a:t>
            </a:r>
            <a:r>
              <a:rPr lang="sk-SK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(1990—1991)</a:t>
            </a:r>
            <a:b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Ельцин </a:t>
            </a:r>
            <a:endParaRPr lang="sk-SK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(1991—1992)</a:t>
            </a:r>
            <a:b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</a:t>
            </a:r>
            <a:r>
              <a:rPr lang="sk-SK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Гайдар</a:t>
            </a:r>
            <a:r>
              <a:rPr lang="sk-SK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(и. о., 1992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97A8112C-91BF-419E-A8D4-31332074CA81}"/>
              </a:ext>
            </a:extLst>
          </p:cNvPr>
          <p:cNvSpPr txBox="1"/>
          <p:nvPr/>
        </p:nvSpPr>
        <p:spPr>
          <a:xfrm>
            <a:off x="5968102" y="957067"/>
            <a:ext cx="188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C00000"/>
                </a:solidFill>
              </a:rPr>
              <a:t>Сергей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r>
              <a:rPr lang="sk-SK" sz="1600" b="1" dirty="0" err="1">
                <a:solidFill>
                  <a:srgbClr val="C00000"/>
                </a:solidFill>
              </a:rPr>
              <a:t>Кириенко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sk-SK" sz="1600" dirty="0"/>
              <a:t>(1998)</a:t>
            </a:r>
            <a:br>
              <a:rPr lang="sk-SK" sz="1600" dirty="0"/>
            </a:br>
            <a:r>
              <a:rPr lang="sk-SK" sz="1600" b="1" dirty="0" err="1">
                <a:solidFill>
                  <a:srgbClr val="C00000"/>
                </a:solidFill>
              </a:rPr>
              <a:t>Виктор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r>
              <a:rPr lang="sk-SK" sz="1600" b="1" dirty="0" err="1">
                <a:solidFill>
                  <a:srgbClr val="C00000"/>
                </a:solidFill>
              </a:rPr>
              <a:t>Черномырдин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sk-SK" sz="1600" dirty="0"/>
              <a:t>(и. о., 1998)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B8DAE265-021E-49A4-9C91-BB15AD97C6BE}"/>
              </a:ext>
            </a:extLst>
          </p:cNvPr>
          <p:cNvSpPr txBox="1"/>
          <p:nvPr/>
        </p:nvSpPr>
        <p:spPr>
          <a:xfrm>
            <a:off x="8166723" y="899513"/>
            <a:ext cx="1463024" cy="111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C00000"/>
                </a:solidFill>
              </a:rPr>
              <a:t>Евгений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r>
              <a:rPr lang="sk-SK" sz="1600" b="1" dirty="0" err="1">
                <a:solidFill>
                  <a:srgbClr val="C00000"/>
                </a:solidFill>
              </a:rPr>
              <a:t>Примаков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sk-SK" sz="1600" dirty="0"/>
              <a:t>(1998—1999)</a:t>
            </a:r>
          </a:p>
          <a:p>
            <a:pPr algn="ctr"/>
            <a:endParaRPr lang="ru-RU" dirty="0"/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32F0A77F-4780-4CAE-A69F-5074C73AB0BA}"/>
              </a:ext>
            </a:extLst>
          </p:cNvPr>
          <p:cNvSpPr txBox="1"/>
          <p:nvPr/>
        </p:nvSpPr>
        <p:spPr>
          <a:xfrm>
            <a:off x="9372025" y="1593407"/>
            <a:ext cx="1194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C00000"/>
                </a:solidFill>
              </a:rPr>
              <a:t>Сергей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r>
              <a:rPr lang="sk-SK" sz="1600" b="1" dirty="0" err="1">
                <a:solidFill>
                  <a:srgbClr val="C00000"/>
                </a:solidFill>
              </a:rPr>
              <a:t>Степашин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sk-SK" sz="1600" dirty="0"/>
              <a:t>(1999)</a:t>
            </a:r>
            <a:r>
              <a:rPr lang="sk-SK" dirty="0"/>
              <a:t/>
            </a:r>
            <a:br>
              <a:rPr lang="sk-SK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: фигура 31">
            <a:extLst>
              <a:ext uri="{FF2B5EF4-FFF2-40B4-BE49-F238E27FC236}">
                <a16:creationId xmlns:a16="http://schemas.microsoft.com/office/drawing/2014/main" id="{6C11B60E-FDD4-4224-8CCA-9AAB8BD2E404}"/>
              </a:ext>
            </a:extLst>
          </p:cNvPr>
          <p:cNvSpPr/>
          <p:nvPr/>
        </p:nvSpPr>
        <p:spPr>
          <a:xfrm rot="10800000" flipH="1">
            <a:off x="10164187" y="2550412"/>
            <a:ext cx="636138" cy="1618134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Овал 16">
            <a:extLst>
              <a:ext uri="{FF2B5EF4-FFF2-40B4-BE49-F238E27FC236}">
                <a16:creationId xmlns:a16="http://schemas.microsoft.com/office/drawing/2014/main" id="{926D6E9E-B434-4016-9F4F-8D55C5247F68}"/>
              </a:ext>
            </a:extLst>
          </p:cNvPr>
          <p:cNvSpPr/>
          <p:nvPr/>
        </p:nvSpPr>
        <p:spPr>
          <a:xfrm>
            <a:off x="10566433" y="4128989"/>
            <a:ext cx="180206" cy="221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1488119" y="5187850"/>
            <a:ext cx="279402" cy="252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1199685" y="3775261"/>
            <a:ext cx="576869" cy="1365973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Облачко с текстом: овальное 22">
            <a:extLst>
              <a:ext uri="{FF2B5EF4-FFF2-40B4-BE49-F238E27FC236}">
                <a16:creationId xmlns:a16="http://schemas.microsoft.com/office/drawing/2014/main" id="{837E4356-B3C6-4E80-B91F-1DB5024A0DE7}"/>
              </a:ext>
            </a:extLst>
          </p:cNvPr>
          <p:cNvSpPr/>
          <p:nvPr/>
        </p:nvSpPr>
        <p:spPr>
          <a:xfrm>
            <a:off x="1954157" y="2196604"/>
            <a:ext cx="1821134" cy="172007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88D286D6-31ED-460B-B88D-F9BCD9A873C9}"/>
              </a:ext>
            </a:extLst>
          </p:cNvPr>
          <p:cNvSpPr txBox="1"/>
          <p:nvPr/>
        </p:nvSpPr>
        <p:spPr>
          <a:xfrm>
            <a:off x="2057531" y="2663079"/>
            <a:ext cx="180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C00000"/>
                </a:solidFill>
              </a:rPr>
              <a:t>Виктор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r>
              <a:rPr lang="sk-SK" sz="1600" b="1" dirty="0" err="1">
                <a:solidFill>
                  <a:srgbClr val="C00000"/>
                </a:solidFill>
              </a:rPr>
              <a:t>Черномырдин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sk-SK" sz="1600" dirty="0"/>
              <a:t>(1992—199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: фигура 26">
            <a:extLst>
              <a:ext uri="{FF2B5EF4-FFF2-40B4-BE49-F238E27FC236}">
                <a16:creationId xmlns:a16="http://schemas.microsoft.com/office/drawing/2014/main" id="{2C900ACA-FFCE-41AD-A313-F013C1B4093D}"/>
              </a:ext>
            </a:extLst>
          </p:cNvPr>
          <p:cNvSpPr/>
          <p:nvPr/>
        </p:nvSpPr>
        <p:spPr>
          <a:xfrm rot="10800000" flipH="1">
            <a:off x="9206707" y="2610343"/>
            <a:ext cx="576869" cy="1365973"/>
          </a:xfrm>
          <a:custGeom>
            <a:avLst/>
            <a:gdLst>
              <a:gd name="connsiteX0" fmla="*/ 644293 w 836022"/>
              <a:gd name="connsiteY0" fmla="*/ 1488065 h 1488065"/>
              <a:gd name="connsiteX1" fmla="*/ 836022 w 836022"/>
              <a:gd name="connsiteY1" fmla="*/ 1488065 h 1488065"/>
              <a:gd name="connsiteX2" fmla="*/ 644293 w 836022"/>
              <a:gd name="connsiteY2" fmla="*/ 0 h 1488065"/>
              <a:gd name="connsiteX3" fmla="*/ 0 w 836022"/>
              <a:gd name="connsiteY3" fmla="*/ 1488065 h 1488065"/>
              <a:gd name="connsiteX4" fmla="*/ 644292 w 836022"/>
              <a:gd name="connsiteY4" fmla="*/ 1488065 h 1488065"/>
              <a:gd name="connsiteX5" fmla="*/ 644292 w 836022"/>
              <a:gd name="connsiteY5" fmla="*/ 1117671 h 1488065"/>
              <a:gd name="connsiteX6" fmla="*/ 249364 w 836022"/>
              <a:gd name="connsiteY6" fmla="*/ 1117671 h 14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22" h="1488065">
                <a:moveTo>
                  <a:pt x="644293" y="1488065"/>
                </a:moveTo>
                <a:lnTo>
                  <a:pt x="836022" y="1488065"/>
                </a:lnTo>
                <a:lnTo>
                  <a:pt x="644293" y="0"/>
                </a:lnTo>
                <a:close/>
                <a:moveTo>
                  <a:pt x="0" y="1488065"/>
                </a:moveTo>
                <a:lnTo>
                  <a:pt x="644292" y="1488065"/>
                </a:lnTo>
                <a:lnTo>
                  <a:pt x="644292" y="1117671"/>
                </a:lnTo>
                <a:lnTo>
                  <a:pt x="249364" y="1117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9527201" y="3956642"/>
            <a:ext cx="206754" cy="212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2050">
            <a:extLst>
              <a:ext uri="{FF2B5EF4-FFF2-40B4-BE49-F238E27FC236}">
                <a16:creationId xmlns:a16="http://schemas.microsoft.com/office/drawing/2014/main" id="{32F0A77F-4780-4CAE-A69F-5074C73AB0BA}"/>
              </a:ext>
            </a:extLst>
          </p:cNvPr>
          <p:cNvSpPr txBox="1"/>
          <p:nvPr/>
        </p:nvSpPr>
        <p:spPr>
          <a:xfrm>
            <a:off x="10339724" y="1368434"/>
            <a:ext cx="13753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C00000"/>
                </a:solidFill>
              </a:rPr>
              <a:t>Владимир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  <a:r>
              <a:rPr lang="sk-SK" sz="1600" b="1" dirty="0" err="1">
                <a:solidFill>
                  <a:srgbClr val="C00000"/>
                </a:solidFill>
              </a:rPr>
              <a:t>Путин</a:t>
            </a:r>
            <a:r>
              <a:rPr lang="sk-SK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dirty="0" smtClean="0"/>
              <a:t> </a:t>
            </a:r>
            <a:r>
              <a:rPr lang="sk-SK" sz="1200" dirty="0" smtClean="0"/>
              <a:t>(</a:t>
            </a:r>
            <a:r>
              <a:rPr lang="sk-SK" sz="1200" dirty="0"/>
              <a:t>1999—2000)</a:t>
            </a:r>
          </a:p>
          <a:p>
            <a:pPr algn="ctr"/>
            <a:r>
              <a:rPr lang="sk-SK" dirty="0"/>
              <a:t/>
            </a:r>
            <a:br>
              <a:rPr lang="sk-SK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блачко с текстом: овальное 38">
            <a:extLst>
              <a:ext uri="{FF2B5EF4-FFF2-40B4-BE49-F238E27FC236}">
                <a16:creationId xmlns:a16="http://schemas.microsoft.com/office/drawing/2014/main" id="{13BE350A-B371-488C-84AC-C9DBC9DA7517}"/>
              </a:ext>
            </a:extLst>
          </p:cNvPr>
          <p:cNvSpPr/>
          <p:nvPr/>
        </p:nvSpPr>
        <p:spPr>
          <a:xfrm>
            <a:off x="10454599" y="1195208"/>
            <a:ext cx="1145624" cy="116349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1657777" y="3947528"/>
            <a:ext cx="4133843" cy="548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/>
              <a:t>«Хотели как лучше, а получилось как всегда»</a:t>
            </a:r>
            <a:endParaRPr lang="ru-RU" sz="1200" b="1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56" y="1349535"/>
            <a:ext cx="1247561" cy="827066"/>
          </a:xfrm>
          <a:prstGeom prst="rect">
            <a:avLst/>
          </a:prstGeom>
        </p:spPr>
      </p:pic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495467" y="799728"/>
            <a:ext cx="2369257" cy="333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июня 1991 г.</a:t>
            </a:r>
            <a:endParaRPr lang="ru-RU" sz="1600" b="1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2289662" y="75929"/>
            <a:ext cx="5356610" cy="431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cap="none" dirty="0" smtClean="0">
                <a:ln w="0"/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Елцин </a:t>
            </a:r>
            <a:r>
              <a:rPr lang="ru-RU" sz="1600" b="1" cap="none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 июля 1991 — 31 декабря 1999</a:t>
            </a:r>
            <a:r>
              <a:rPr lang="ru-RU" sz="1600" b="1" cap="none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cap="none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3526490" y="841967"/>
            <a:ext cx="2441612" cy="31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июня, 3 июля  1996 г</a:t>
            </a:r>
            <a:r>
              <a:rPr lang="ru-RU" sz="16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10482256" y="915642"/>
            <a:ext cx="1634382" cy="38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1999 г.</a:t>
            </a:r>
            <a:endParaRPr lang="ru-RU" sz="1600" b="1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57" y="89417"/>
            <a:ext cx="1542489" cy="867650"/>
          </a:xfrm>
          <a:prstGeom prst="rect">
            <a:avLst/>
          </a:prstGeom>
        </p:spPr>
      </p:pic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87082" y="350701"/>
            <a:ext cx="2369257" cy="333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cap="none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«Процесс пошел....»</a:t>
            </a:r>
            <a:endParaRPr lang="ru-RU" sz="1600" b="1" i="1" cap="none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>
            <a:off x="4876800" y="3559497"/>
            <a:ext cx="1992849" cy="43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Семибанкирщина</a:t>
            </a:r>
            <a:r>
              <a:rPr lang="ru-RU" sz="1600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cap="none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31879" y="1719183"/>
            <a:ext cx="1965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референдум </a:t>
            </a:r>
            <a:endParaRPr lang="ru-RU" sz="1400" b="1" dirty="0" smtClean="0"/>
          </a:p>
          <a:p>
            <a:r>
              <a:rPr lang="ru-RU" sz="1400" b="1" dirty="0" smtClean="0"/>
              <a:t>25 </a:t>
            </a:r>
            <a:r>
              <a:rPr lang="ru-RU" sz="1400" b="1" dirty="0"/>
              <a:t>апреля 1993 года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8404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04"/>
    </mc:Choice>
    <mc:Fallback xmlns="">
      <p:transition spd="slow" advTm="787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5688" y="152124"/>
            <a:ext cx="4958073" cy="34664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Временная ось важнейших дат «90-х»</a:t>
            </a:r>
            <a:endParaRPr lang="sk-SK" sz="1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50562488"/>
              </p:ext>
            </p:extLst>
          </p:nvPr>
        </p:nvGraphicFramePr>
        <p:xfrm>
          <a:off x="1" y="4304145"/>
          <a:ext cx="12034981" cy="216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70513" y="4051788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-573281" y="2159455"/>
            <a:ext cx="4050809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600" b="1" dirty="0"/>
              <a:t>20.01.1990 </a:t>
            </a:r>
            <a:r>
              <a:rPr lang="sk-SK" sz="1600" b="1" dirty="0" err="1"/>
              <a:t>Ввод</a:t>
            </a:r>
            <a:r>
              <a:rPr lang="sk-SK" sz="1600" b="1" dirty="0"/>
              <a:t> </a:t>
            </a:r>
            <a:r>
              <a:rPr lang="sk-SK" sz="1600" b="1" dirty="0" err="1"/>
              <a:t>советских</a:t>
            </a:r>
            <a:r>
              <a:rPr lang="sk-SK" sz="1600" b="1" dirty="0"/>
              <a:t> </a:t>
            </a:r>
            <a:r>
              <a:rPr lang="sk-SK" sz="1600" b="1" dirty="0" err="1"/>
              <a:t>войск</a:t>
            </a:r>
            <a:r>
              <a:rPr lang="sk-SK" sz="1600" b="1" dirty="0"/>
              <a:t> в </a:t>
            </a:r>
            <a:r>
              <a:rPr lang="sk-SK" sz="1600" b="1" dirty="0" err="1"/>
              <a:t>Баку</a:t>
            </a:r>
            <a:endParaRPr lang="sk-SK" sz="1600" b="1" dirty="0"/>
          </a:p>
        </p:txBody>
      </p:sp>
      <p:sp>
        <p:nvSpPr>
          <p:cNvPr id="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420427" y="4256631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855780" y="4459009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1287582" y="4634552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1734214" y="4762373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2170803" y="4887782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2713180" y="4989535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225988" y="5088822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728792" y="5207100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4351567" y="5281865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4834641" y="5345644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5960801" y="5434264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6410753" y="5477231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6942947" y="5534222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7495946" y="5560443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8001531" y="5599518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8480028" y="5617540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9893259" y="5657303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9246328" y="5657303"/>
            <a:ext cx="279402" cy="25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dĺžnik 23"/>
          <p:cNvSpPr/>
          <p:nvPr/>
        </p:nvSpPr>
        <p:spPr>
          <a:xfrm rot="18156311">
            <a:off x="9075179" y="3412794"/>
            <a:ext cx="447459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k-SK" sz="1200" b="1" cap="all" dirty="0"/>
              <a:t>31.12.1999. </a:t>
            </a:r>
            <a:r>
              <a:rPr lang="sk-SK" sz="1200" b="1" cap="all" dirty="0" err="1"/>
              <a:t>Обращение</a:t>
            </a:r>
            <a:r>
              <a:rPr lang="sk-SK" sz="1200" b="1" cap="all" dirty="0"/>
              <a:t> </a:t>
            </a:r>
            <a:r>
              <a:rPr lang="sk-SK" sz="1200" b="1" cap="all" dirty="0" err="1"/>
              <a:t>президента</a:t>
            </a:r>
            <a:r>
              <a:rPr lang="sk-SK" sz="1200" b="1" cap="all" dirty="0"/>
              <a:t> </a:t>
            </a:r>
            <a:r>
              <a:rPr lang="sk-SK" sz="1200" b="1" cap="all" dirty="0" err="1"/>
              <a:t>Ельцина</a:t>
            </a:r>
            <a:r>
              <a:rPr lang="sk-SK" sz="1200" b="1" cap="all" dirty="0"/>
              <a:t> к </a:t>
            </a:r>
            <a:r>
              <a:rPr lang="sk-SK" sz="1200" b="1" cap="all" dirty="0" err="1"/>
              <a:t>народу</a:t>
            </a:r>
            <a:r>
              <a:rPr lang="sk-SK" sz="1200" b="1" cap="all" dirty="0"/>
              <a:t> и </a:t>
            </a:r>
            <a:r>
              <a:rPr lang="sk-SK" sz="1200" b="1" cap="all" dirty="0" err="1"/>
              <a:t>объявление</a:t>
            </a:r>
            <a:r>
              <a:rPr lang="sk-SK" sz="1200" b="1" cap="all" dirty="0"/>
              <a:t> </a:t>
            </a:r>
            <a:r>
              <a:rPr lang="sk-SK" sz="1200" b="1" cap="all" dirty="0" err="1"/>
              <a:t>об</a:t>
            </a:r>
            <a:r>
              <a:rPr lang="sk-SK" sz="1200" b="1" cap="all" dirty="0"/>
              <a:t> </a:t>
            </a:r>
            <a:r>
              <a:rPr lang="sk-SK" sz="1200" b="1" cap="all" dirty="0" err="1"/>
              <a:t>отставке</a:t>
            </a:r>
            <a:endParaRPr lang="sk-SK" sz="1200" b="1" cap="all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-380055" y="2595405"/>
            <a:ext cx="4157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sk-SK" sz="17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5.03.1990 </a:t>
            </a:r>
            <a:r>
              <a:rPr lang="sk-SK" sz="1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Учреждён</a:t>
            </a:r>
            <a:r>
              <a:rPr lang="sk-SK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</a:t>
            </a:r>
            <a:r>
              <a:rPr lang="sk-SK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lang="sk-SK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СССР</a:t>
            </a: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4342" y="2669413"/>
            <a:ext cx="4251172" cy="4259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sk-SK" sz="1200" dirty="0">
                <a:solidFill>
                  <a:schemeClr val="tx1"/>
                </a:solidFill>
              </a:rPr>
              <a:t>1</a:t>
            </a:r>
            <a:r>
              <a:rPr lang="sk-SK" sz="1200" b="1" dirty="0">
                <a:solidFill>
                  <a:schemeClr val="tx1"/>
                </a:solidFill>
              </a:rPr>
              <a:t>2.12.1990 </a:t>
            </a:r>
            <a:r>
              <a:rPr lang="sk-SK" sz="1200" b="1" dirty="0" err="1">
                <a:solidFill>
                  <a:schemeClr val="tx1"/>
                </a:solidFill>
              </a:rPr>
              <a:t>Декларация</a:t>
            </a:r>
            <a:r>
              <a:rPr lang="sk-SK" sz="1200" b="1" dirty="0">
                <a:solidFill>
                  <a:schemeClr val="tx1"/>
                </a:solidFill>
              </a:rPr>
              <a:t> о </a:t>
            </a:r>
            <a:r>
              <a:rPr lang="sk-SK" sz="1200" b="1" dirty="0" err="1">
                <a:solidFill>
                  <a:schemeClr val="tx1"/>
                </a:solidFill>
              </a:rPr>
              <a:t>государственном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суверенитете</a:t>
            </a:r>
            <a:r>
              <a:rPr lang="sk-SK" sz="1200" b="1" dirty="0">
                <a:solidFill>
                  <a:schemeClr val="tx1"/>
                </a:solidFill>
              </a:rPr>
              <a:t> РСФСР</a:t>
            </a:r>
            <a:endParaRPr lang="sk-SK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745023" y="2605822"/>
            <a:ext cx="5113204" cy="4611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sz="2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12.06.1991. </a:t>
            </a:r>
            <a:r>
              <a:rPr lang="sk-SK" sz="2500" b="1" dirty="0" err="1">
                <a:ea typeface="Times New Roman" panose="02020603050405020304" pitchFamily="18" charset="0"/>
                <a:cs typeface="Cambria" panose="02040503050406030204" pitchFamily="18" charset="0"/>
              </a:rPr>
              <a:t>Проведены</a:t>
            </a:r>
            <a:r>
              <a:rPr lang="sk-SK" sz="2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500" b="1" dirty="0" err="1">
                <a:ea typeface="Times New Roman" panose="02020603050405020304" pitchFamily="18" charset="0"/>
                <a:cs typeface="Cambria" panose="02040503050406030204" pitchFamily="18" charset="0"/>
              </a:rPr>
              <a:t>первые</a:t>
            </a:r>
            <a:r>
              <a:rPr lang="sk-SK" sz="2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500" b="1" dirty="0" err="1">
                <a:ea typeface="Times New Roman" panose="02020603050405020304" pitchFamily="18" charset="0"/>
                <a:cs typeface="Cambria" panose="02040503050406030204" pitchFamily="18" charset="0"/>
              </a:rPr>
              <a:t>выборы</a:t>
            </a:r>
            <a:r>
              <a:rPr lang="sk-SK" sz="2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500" b="1" dirty="0" err="1">
                <a:ea typeface="Times New Roman" panose="02020603050405020304" pitchFamily="18" charset="0"/>
                <a:cs typeface="Cambria" panose="02040503050406030204" pitchFamily="18" charset="0"/>
              </a:rPr>
              <a:t>президента</a:t>
            </a:r>
            <a:r>
              <a:rPr lang="sk-SK" sz="2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500" b="1" dirty="0">
                <a:ea typeface="Times New Roman" panose="02020603050405020304" pitchFamily="18" charset="0"/>
                <a:cs typeface="Cambria" panose="02040503050406030204" pitchFamily="18" charset="0"/>
              </a:rPr>
              <a:t>РСФСР</a:t>
            </a:r>
            <a:endParaRPr lang="sk-SK" sz="2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1485886" y="2900516"/>
            <a:ext cx="4157354" cy="333512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b="1" dirty="0"/>
              <a:t>18-19 </a:t>
            </a:r>
            <a:r>
              <a:rPr lang="sk-SK" sz="1400" b="1" dirty="0" err="1"/>
              <a:t>августа</a:t>
            </a:r>
            <a:r>
              <a:rPr lang="sk-SK" sz="1400" b="1" dirty="0"/>
              <a:t> 1991 </a:t>
            </a:r>
            <a:r>
              <a:rPr lang="sk-SK" sz="1400" b="1" dirty="0" err="1"/>
              <a:t>Создание</a:t>
            </a:r>
            <a:r>
              <a:rPr lang="sk-SK" sz="1400" b="1" dirty="0"/>
              <a:t> ГКЧП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1764762" y="2974768"/>
            <a:ext cx="4663013" cy="4441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sz="4800" b="1" dirty="0" err="1">
                <a:solidFill>
                  <a:schemeClr val="tx1"/>
                </a:solidFill>
              </a:rPr>
              <a:t>Осень</a:t>
            </a:r>
            <a:r>
              <a:rPr lang="sk-SK" sz="4800" b="1" dirty="0">
                <a:solidFill>
                  <a:schemeClr val="tx1"/>
                </a:solidFill>
              </a:rPr>
              <a:t> 1991 </a:t>
            </a:r>
            <a:r>
              <a:rPr lang="sk-SK" sz="4800" b="1" dirty="0" err="1">
                <a:solidFill>
                  <a:schemeClr val="tx1"/>
                </a:solidFill>
              </a:rPr>
              <a:t>года</a:t>
            </a:r>
            <a:r>
              <a:rPr lang="sk-SK" sz="4800" b="1" dirty="0">
                <a:solidFill>
                  <a:schemeClr val="tx1"/>
                </a:solidFill>
              </a:rPr>
              <a:t>. </a:t>
            </a:r>
            <a:r>
              <a:rPr lang="sk-SK" sz="4800" b="1" dirty="0" err="1">
                <a:solidFill>
                  <a:schemeClr val="tx1"/>
                </a:solidFill>
              </a:rPr>
              <a:t>Зарождение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конфликта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на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территории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Чечни</a:t>
            </a:r>
            <a:endParaRPr lang="sk-SK" sz="4800" b="1" dirty="0">
              <a:solidFill>
                <a:schemeClr val="tx1"/>
              </a:solidFill>
            </a:endParaRP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1940538" y="2672521"/>
            <a:ext cx="5878026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b="1" dirty="0">
                <a:solidFill>
                  <a:srgbClr val="FF0000"/>
                </a:solidFill>
              </a:rPr>
              <a:t>8.12.1991 </a:t>
            </a:r>
            <a:r>
              <a:rPr lang="sk-SK" b="1" dirty="0" err="1">
                <a:solidFill>
                  <a:srgbClr val="FF0000"/>
                </a:solidFill>
              </a:rPr>
              <a:t>Подписание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соглашения</a:t>
            </a:r>
            <a:r>
              <a:rPr lang="sk-SK" b="1" dirty="0">
                <a:solidFill>
                  <a:srgbClr val="FF0000"/>
                </a:solidFill>
              </a:rPr>
              <a:t> в </a:t>
            </a:r>
            <a:r>
              <a:rPr lang="sk-SK" b="1" dirty="0" err="1">
                <a:solidFill>
                  <a:srgbClr val="FF0000"/>
                </a:solidFill>
              </a:rPr>
              <a:t>Беловежской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пуще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endParaRPr lang="sk-SK" b="1" dirty="0" smtClean="0">
              <a:solidFill>
                <a:srgbClr val="FF0000"/>
              </a:solidFill>
            </a:endParaRPr>
          </a:p>
          <a:p>
            <a:pPr marL="226695">
              <a:lnSpc>
                <a:spcPct val="107000"/>
              </a:lnSpc>
            </a:pPr>
            <a:r>
              <a:rPr lang="sk-SK" b="1" dirty="0" smtClean="0">
                <a:solidFill>
                  <a:srgbClr val="FF0000"/>
                </a:solidFill>
              </a:rPr>
              <a:t>о </a:t>
            </a:r>
            <a:r>
              <a:rPr lang="sk-SK" b="1" dirty="0" err="1">
                <a:solidFill>
                  <a:srgbClr val="FF0000"/>
                </a:solidFill>
              </a:rPr>
              <a:t>распаде</a:t>
            </a:r>
            <a:r>
              <a:rPr lang="sk-SK" b="1" dirty="0">
                <a:solidFill>
                  <a:srgbClr val="FF0000"/>
                </a:solidFill>
              </a:rPr>
              <a:t> СССР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2353971" y="2533234"/>
            <a:ext cx="6394355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sz="4800" b="1" dirty="0">
                <a:solidFill>
                  <a:schemeClr val="tx1"/>
                </a:solidFill>
              </a:rPr>
              <a:t>1.10.1992 </a:t>
            </a:r>
            <a:r>
              <a:rPr lang="sk-SK" sz="4800" b="1" dirty="0" err="1">
                <a:solidFill>
                  <a:schemeClr val="tx1"/>
                </a:solidFill>
              </a:rPr>
              <a:t>Появление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ваучеров</a:t>
            </a:r>
            <a:r>
              <a:rPr lang="sk-SK" sz="4800" b="1" dirty="0">
                <a:solidFill>
                  <a:schemeClr val="tx1"/>
                </a:solidFill>
              </a:rPr>
              <a:t> и </a:t>
            </a:r>
            <a:r>
              <a:rPr lang="sk-SK" sz="4800" b="1" dirty="0" err="1">
                <a:solidFill>
                  <a:schemeClr val="tx1"/>
                </a:solidFill>
              </a:rPr>
              <a:t>начало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процесса</a:t>
            </a:r>
            <a:r>
              <a:rPr lang="sk-SK" sz="4800" b="1" dirty="0">
                <a:solidFill>
                  <a:schemeClr val="tx1"/>
                </a:solidFill>
              </a:rPr>
              <a:t> </a:t>
            </a:r>
            <a:r>
              <a:rPr lang="sk-SK" sz="4800" b="1" dirty="0" err="1">
                <a:solidFill>
                  <a:schemeClr val="tx1"/>
                </a:solidFill>
              </a:rPr>
              <a:t>приватизации</a:t>
            </a:r>
            <a:endParaRPr lang="sk-SK" sz="4800" b="1" dirty="0">
              <a:solidFill>
                <a:schemeClr val="tx1"/>
              </a:solidFill>
            </a:endParaRP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3194417" y="2900317"/>
            <a:ext cx="5558908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sk-SK" b="1" dirty="0"/>
              <a:t>21.09.1993. </a:t>
            </a:r>
            <a:r>
              <a:rPr lang="sk-SK" b="1" dirty="0" err="1"/>
              <a:t>Роспуск</a:t>
            </a:r>
            <a:r>
              <a:rPr lang="sk-SK" b="1" dirty="0"/>
              <a:t> </a:t>
            </a:r>
            <a:r>
              <a:rPr lang="sk-SK" b="1" dirty="0" err="1"/>
              <a:t>Верховного</a:t>
            </a:r>
            <a:r>
              <a:rPr lang="sk-SK" b="1" dirty="0"/>
              <a:t> </a:t>
            </a:r>
            <a:r>
              <a:rPr lang="sk-SK" b="1" dirty="0" err="1"/>
              <a:t>совета</a:t>
            </a:r>
            <a:r>
              <a:rPr lang="sk-SK" b="1" dirty="0"/>
              <a:t> РФ и </a:t>
            </a:r>
            <a:r>
              <a:rPr lang="sk-SK" b="1" dirty="0" err="1"/>
              <a:t>расстрел</a:t>
            </a:r>
            <a:r>
              <a:rPr lang="sk-SK" b="1" dirty="0"/>
              <a:t> </a:t>
            </a:r>
            <a:r>
              <a:rPr lang="sk-SK" b="1" dirty="0" err="1"/>
              <a:t>Белого</a:t>
            </a:r>
            <a:r>
              <a:rPr lang="sk-SK" b="1" dirty="0"/>
              <a:t> </a:t>
            </a:r>
            <a:r>
              <a:rPr lang="sk-SK" b="1" dirty="0" err="1"/>
              <a:t>дома</a:t>
            </a: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3687502" y="2859542"/>
            <a:ext cx="577391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sk-SK" b="1" dirty="0"/>
              <a:t>12.12. 1993.  </a:t>
            </a:r>
            <a:r>
              <a:rPr lang="sk-SK" b="1" dirty="0" err="1"/>
              <a:t>Новая</a:t>
            </a:r>
            <a:r>
              <a:rPr lang="sk-SK" b="1" dirty="0"/>
              <a:t> </a:t>
            </a:r>
            <a:r>
              <a:rPr lang="sk-SK" b="1" dirty="0" err="1"/>
              <a:t>Конституция</a:t>
            </a:r>
            <a:r>
              <a:rPr lang="sk-SK" b="1" dirty="0"/>
              <a:t> </a:t>
            </a:r>
            <a:r>
              <a:rPr lang="sk-SK" b="1" dirty="0" err="1"/>
              <a:t>Российской</a:t>
            </a:r>
            <a:r>
              <a:rPr lang="sk-SK" b="1" dirty="0"/>
              <a:t> </a:t>
            </a:r>
            <a:r>
              <a:rPr lang="sk-SK" b="1" dirty="0" err="1"/>
              <a:t>Федерации</a:t>
            </a: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3944611" y="2554529"/>
            <a:ext cx="6782332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b="1" dirty="0" smtClean="0"/>
              <a:t>1.02</a:t>
            </a:r>
            <a:r>
              <a:rPr lang="ru-RU" b="1" dirty="0" smtClean="0"/>
              <a:t> </a:t>
            </a:r>
            <a:r>
              <a:rPr lang="sk-SK" b="1" dirty="0" smtClean="0"/>
              <a:t>1994 </a:t>
            </a:r>
            <a:r>
              <a:rPr lang="sk-SK" b="1" dirty="0" err="1"/>
              <a:t>Самая</a:t>
            </a:r>
            <a:r>
              <a:rPr lang="sk-SK" b="1" dirty="0"/>
              <a:t> </a:t>
            </a:r>
            <a:r>
              <a:rPr lang="sk-SK" b="1" dirty="0" err="1"/>
              <a:t>большая</a:t>
            </a:r>
            <a:r>
              <a:rPr lang="sk-SK" b="1" dirty="0"/>
              <a:t> </a:t>
            </a:r>
            <a:r>
              <a:rPr lang="sk-SK" b="1" dirty="0" err="1"/>
              <a:t>афера</a:t>
            </a:r>
            <a:r>
              <a:rPr lang="sk-SK" b="1" dirty="0"/>
              <a:t> в </a:t>
            </a:r>
            <a:r>
              <a:rPr lang="sk-SK" b="1" dirty="0" err="1"/>
              <a:t>стране</a:t>
            </a:r>
            <a:r>
              <a:rPr lang="sk-SK" b="1" dirty="0"/>
              <a:t> – </a:t>
            </a:r>
            <a:r>
              <a:rPr lang="sk-SK" b="1" dirty="0" err="1"/>
              <a:t>продажа</a:t>
            </a:r>
            <a:r>
              <a:rPr lang="sk-SK" b="1" dirty="0"/>
              <a:t> </a:t>
            </a:r>
            <a:r>
              <a:rPr lang="sk-SK" b="1" dirty="0" err="1"/>
              <a:t>акций</a:t>
            </a:r>
            <a:r>
              <a:rPr lang="sk-SK" b="1" dirty="0"/>
              <a:t> МММ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sk-SK" sz="1800" b="1" dirty="0"/>
              <a:t>.</a:t>
            </a: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6745149" y="2961758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sz="17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1.04.1997 </a:t>
            </a:r>
            <a:r>
              <a:rPr lang="sk-SK" sz="1700" b="1" dirty="0" err="1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Запрет</a:t>
            </a:r>
            <a:r>
              <a:rPr lang="sk-SK" sz="17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b="1" dirty="0" err="1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покупки</a:t>
            </a:r>
            <a:r>
              <a:rPr lang="sk-SK" sz="17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b="1" dirty="0" err="1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иностранных</a:t>
            </a:r>
            <a:r>
              <a:rPr lang="sk-SK" sz="17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b="1" dirty="0" err="1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автомобилей</a:t>
            </a:r>
            <a:r>
              <a:rPr lang="sk-SK" sz="17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b="1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чиновникам</a:t>
            </a:r>
            <a:r>
              <a:rPr lang="ru-RU" sz="17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endParaRPr lang="sk-SK" sz="17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Obdĺžnik 37"/>
          <p:cNvSpPr/>
          <p:nvPr/>
        </p:nvSpPr>
        <p:spPr>
          <a:xfrm rot="18164147">
            <a:off x="352800" y="2768917"/>
            <a:ext cx="4658890" cy="29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sk-SK" sz="1200" b="1" cap="all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17.03.1991 </a:t>
            </a:r>
            <a:r>
              <a:rPr lang="sk-SK" sz="1200" b="1" cap="all" dirty="0" err="1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Митинг</a:t>
            </a:r>
            <a:r>
              <a:rPr lang="sk-SK" sz="1200" b="1" cap="all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cap="all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sk-SK" sz="1200" b="1" cap="all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cap="all" dirty="0" err="1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референдум</a:t>
            </a:r>
            <a:r>
              <a:rPr lang="sk-SK" sz="1200" b="1" cap="all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cap="all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</a:t>
            </a:r>
            <a:r>
              <a:rPr lang="sk-SK" sz="1200" b="1" cap="all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cap="all" dirty="0" err="1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сохранении</a:t>
            </a:r>
            <a:r>
              <a:rPr lang="sk-SK" sz="1200" b="1" cap="all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b="1" cap="all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СССР</a:t>
            </a:r>
            <a:endParaRPr lang="sk-SK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5111100" y="2773927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endParaRPr lang="sk-SK" b="1" dirty="0"/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5247942" y="2731291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b="1" dirty="0"/>
              <a:t>14.06.1995 </a:t>
            </a:r>
            <a:r>
              <a:rPr lang="sk-SK" sz="1400" b="1" dirty="0" err="1"/>
              <a:t>Террористическая</a:t>
            </a:r>
            <a:r>
              <a:rPr lang="sk-SK" sz="1400" b="1" dirty="0"/>
              <a:t> </a:t>
            </a:r>
            <a:r>
              <a:rPr lang="sk-SK" sz="1400" b="1" dirty="0" err="1"/>
              <a:t>атака</a:t>
            </a:r>
            <a:r>
              <a:rPr lang="sk-SK" sz="1400" b="1" dirty="0"/>
              <a:t> </a:t>
            </a:r>
            <a:r>
              <a:rPr lang="sk-SK" sz="1400" b="1" dirty="0" err="1"/>
              <a:t>на</a:t>
            </a:r>
            <a:r>
              <a:rPr lang="sk-SK" sz="1400" b="1" dirty="0"/>
              <a:t> </a:t>
            </a:r>
            <a:r>
              <a:rPr lang="sk-SK" sz="1400" b="1" dirty="0" err="1"/>
              <a:t>Буденновск</a:t>
            </a:r>
            <a:endParaRPr lang="sk-SK" sz="1400" b="1" dirty="0"/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5759706" y="2592309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5600" b="1" dirty="0"/>
              <a:t>3.07.1996 </a:t>
            </a:r>
            <a:r>
              <a:rPr lang="sk-SK" sz="5600" b="1" dirty="0" err="1"/>
              <a:t>Избрание</a:t>
            </a:r>
            <a:r>
              <a:rPr lang="sk-SK" sz="5600" b="1" dirty="0"/>
              <a:t> </a:t>
            </a:r>
            <a:r>
              <a:rPr lang="sk-SK" sz="5600" b="1" dirty="0" err="1"/>
              <a:t>Бориса</a:t>
            </a:r>
            <a:r>
              <a:rPr lang="sk-SK" sz="5600" b="1" dirty="0"/>
              <a:t> </a:t>
            </a:r>
            <a:r>
              <a:rPr lang="sk-SK" sz="5600" b="1" dirty="0" err="1"/>
              <a:t>Ельцина</a:t>
            </a:r>
            <a:r>
              <a:rPr lang="sk-SK" sz="5600" b="1" dirty="0"/>
              <a:t> </a:t>
            </a:r>
            <a:r>
              <a:rPr lang="sk-SK" sz="5600" b="1" dirty="0" err="1"/>
              <a:t>президентом</a:t>
            </a:r>
            <a:r>
              <a:rPr lang="sk-SK" sz="5600" b="1" dirty="0"/>
              <a:t> </a:t>
            </a:r>
            <a:r>
              <a:rPr lang="sk-SK" sz="5600" b="1" dirty="0" err="1"/>
              <a:t>России</a:t>
            </a:r>
            <a:endParaRPr lang="sk-SK" b="1" dirty="0"/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6144123" y="2843526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b="1" dirty="0"/>
              <a:t>31.08.1996 </a:t>
            </a:r>
            <a:r>
              <a:rPr lang="sk-SK" b="1" dirty="0" err="1"/>
              <a:t>Подписание</a:t>
            </a:r>
            <a:r>
              <a:rPr lang="sk-SK" b="1" dirty="0"/>
              <a:t> </a:t>
            </a:r>
            <a:r>
              <a:rPr lang="sk-SK" b="1" dirty="0" err="1"/>
              <a:t>Хасавюртовских</a:t>
            </a:r>
            <a:r>
              <a:rPr lang="sk-SK" b="1" dirty="0"/>
              <a:t> </a:t>
            </a:r>
            <a:r>
              <a:rPr lang="sk-SK" b="1" dirty="0" err="1"/>
              <a:t>соглашений</a:t>
            </a:r>
            <a:endParaRPr lang="sk-SK" b="1" dirty="0"/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4621343" y="2725410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226695">
              <a:lnSpc>
                <a:spcPct val="107000"/>
              </a:lnSpc>
            </a:pPr>
            <a:r>
              <a:rPr lang="sk-SK" b="1" dirty="0"/>
              <a:t>31.12. 1994 </a:t>
            </a:r>
            <a:r>
              <a:rPr lang="sk-SK" b="1" dirty="0" err="1"/>
              <a:t>Ввод</a:t>
            </a:r>
            <a:r>
              <a:rPr lang="sk-SK" b="1" dirty="0"/>
              <a:t> </a:t>
            </a:r>
            <a:r>
              <a:rPr lang="sk-SK" b="1" dirty="0" err="1"/>
              <a:t>российских</a:t>
            </a:r>
            <a:r>
              <a:rPr lang="sk-SK" b="1" dirty="0"/>
              <a:t> </a:t>
            </a:r>
            <a:r>
              <a:rPr lang="sk-SK" b="1" dirty="0" err="1"/>
              <a:t>войск</a:t>
            </a:r>
            <a:r>
              <a:rPr lang="sk-SK" b="1" dirty="0"/>
              <a:t> в </a:t>
            </a:r>
            <a:r>
              <a:rPr lang="sk-SK" b="1" dirty="0" err="1"/>
              <a:t>Чечню</a:t>
            </a:r>
            <a:r>
              <a:rPr lang="sk-SK" b="1" dirty="0"/>
              <a:t>. </a:t>
            </a:r>
            <a:r>
              <a:rPr lang="sk-SK" b="1" dirty="0" err="1"/>
              <a:t>Штурм</a:t>
            </a:r>
            <a:r>
              <a:rPr lang="sk-SK" b="1" dirty="0"/>
              <a:t> </a:t>
            </a:r>
            <a:r>
              <a:rPr lang="sk-SK" b="1" dirty="0" err="1"/>
              <a:t>Грозного</a:t>
            </a:r>
            <a:endParaRPr lang="sk-SK" b="1" dirty="0"/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endParaRPr lang="sk-SK" sz="1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7231507" y="2771710"/>
            <a:ext cx="6304354" cy="333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600" b="1" dirty="0"/>
              <a:t>17.08.1998 </a:t>
            </a:r>
            <a:r>
              <a:rPr lang="sk-SK" sz="1600" b="1" dirty="0" err="1"/>
              <a:t>Начало</a:t>
            </a:r>
            <a:r>
              <a:rPr lang="sk-SK" sz="1600" b="1" dirty="0"/>
              <a:t> </a:t>
            </a:r>
            <a:r>
              <a:rPr lang="sk-SK" sz="1600" b="1" dirty="0" err="1"/>
              <a:t>технического</a:t>
            </a:r>
            <a:r>
              <a:rPr lang="sk-SK" sz="1600" b="1" dirty="0"/>
              <a:t> </a:t>
            </a:r>
            <a:r>
              <a:rPr lang="sk-SK" sz="1600" b="1" dirty="0" err="1"/>
              <a:t>дефолта</a:t>
            </a:r>
            <a:endParaRPr lang="sk-SK" sz="1600" b="1" dirty="0"/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906D4A7F-26CD-4174-96AD-B5F4C574100A}"/>
              </a:ext>
            </a:extLst>
          </p:cNvPr>
          <p:cNvSpPr txBox="1">
            <a:spLocks/>
          </p:cNvSpPr>
          <p:nvPr/>
        </p:nvSpPr>
        <p:spPr>
          <a:xfrm rot="18177736">
            <a:off x="7872088" y="2672675"/>
            <a:ext cx="6304354" cy="5078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7.08.1999. </a:t>
            </a:r>
            <a:r>
              <a:rPr lang="sk-SK" dirty="0" err="1"/>
              <a:t>Вторжение</a:t>
            </a:r>
            <a:r>
              <a:rPr lang="sk-SK" dirty="0"/>
              <a:t> </a:t>
            </a:r>
            <a:r>
              <a:rPr lang="sk-SK" dirty="0" err="1"/>
              <a:t>группировки</a:t>
            </a:r>
            <a:r>
              <a:rPr lang="sk-SK" dirty="0"/>
              <a:t> </a:t>
            </a:r>
            <a:r>
              <a:rPr lang="sk-SK" dirty="0" err="1"/>
              <a:t>террористов</a:t>
            </a:r>
            <a:r>
              <a:rPr lang="sk-SK" dirty="0"/>
              <a:t> в </a:t>
            </a:r>
            <a:r>
              <a:rPr lang="sk-SK" dirty="0" err="1" smtClean="0"/>
              <a:t>Дагестан</a:t>
            </a:r>
            <a:endParaRPr lang="ru-RU" dirty="0" smtClean="0"/>
          </a:p>
          <a:p>
            <a:endParaRPr lang="sk-SK" dirty="0"/>
          </a:p>
          <a:p>
            <a:r>
              <a:rPr lang="sk-SK" dirty="0"/>
              <a:t>4-16 </a:t>
            </a:r>
            <a:r>
              <a:rPr lang="sk-SK" dirty="0" err="1"/>
              <a:t>сентября</a:t>
            </a:r>
            <a:r>
              <a:rPr lang="sk-SK" dirty="0"/>
              <a:t> 1999 </a:t>
            </a:r>
            <a:r>
              <a:rPr lang="sk-SK" dirty="0" err="1"/>
              <a:t>года</a:t>
            </a:r>
            <a:r>
              <a:rPr lang="sk-SK" dirty="0"/>
              <a:t> </a:t>
            </a:r>
            <a:r>
              <a:rPr lang="sk-SK" dirty="0" err="1"/>
              <a:t>Череда</a:t>
            </a:r>
            <a:r>
              <a:rPr lang="sk-SK" dirty="0"/>
              <a:t> </a:t>
            </a:r>
            <a:r>
              <a:rPr lang="sk-SK" dirty="0" err="1"/>
              <a:t>взрывов</a:t>
            </a:r>
            <a:r>
              <a:rPr lang="sk-SK" dirty="0"/>
              <a:t> </a:t>
            </a:r>
            <a:r>
              <a:rPr lang="sk-SK" dirty="0" err="1"/>
              <a:t>жилых</a:t>
            </a:r>
            <a:r>
              <a:rPr lang="sk-SK" dirty="0"/>
              <a:t> </a:t>
            </a:r>
            <a:r>
              <a:rPr lang="sk-SK" dirty="0" err="1"/>
              <a:t>домов</a:t>
            </a:r>
            <a:r>
              <a:rPr lang="sk-SK" dirty="0"/>
              <a:t> в </a:t>
            </a:r>
            <a:r>
              <a:rPr lang="sk-SK" dirty="0" err="1"/>
              <a:t>Буйнакске</a:t>
            </a:r>
            <a:r>
              <a:rPr lang="sk-SK" dirty="0"/>
              <a:t>, </a:t>
            </a:r>
            <a:r>
              <a:rPr lang="sk-SK" dirty="0" err="1"/>
              <a:t>Москве</a:t>
            </a:r>
            <a:r>
              <a:rPr lang="sk-SK" dirty="0"/>
              <a:t>, </a:t>
            </a:r>
            <a:r>
              <a:rPr lang="sk-SK" dirty="0" err="1"/>
              <a:t>Волгодонске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1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7697" y="849"/>
            <a:ext cx="6622472" cy="549841"/>
          </a:xfrm>
        </p:spPr>
        <p:txBody>
          <a:bodyPr>
            <a:normAutofit/>
          </a:bodyPr>
          <a:lstStyle/>
          <a:p>
            <a:r>
              <a:rPr lang="ru-RU" sz="1600" b="1" dirty="0"/>
              <a:t>Социальные последствия </a:t>
            </a:r>
            <a:r>
              <a:rPr lang="ru-RU" sz="1600" b="1" dirty="0" smtClean="0"/>
              <a:t>преобразований в «90-е» годы</a:t>
            </a:r>
            <a:endParaRPr lang="sk-SK" sz="1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brightnessContrast bright="3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69042"/>
            <a:ext cx="3128112" cy="4835236"/>
          </a:xfrm>
          <a:prstGeom prst="rect">
            <a:avLst/>
          </a:prstGeom>
        </p:spPr>
      </p:pic>
      <p:sp>
        <p:nvSpPr>
          <p:cNvPr id="4" name="Obdĺžniková bublina 3"/>
          <p:cNvSpPr/>
          <p:nvPr/>
        </p:nvSpPr>
        <p:spPr>
          <a:xfrm>
            <a:off x="3247697" y="451946"/>
            <a:ext cx="7924800" cy="2017986"/>
          </a:xfrm>
          <a:prstGeom prst="wedgeRectCallout">
            <a:avLst>
              <a:gd name="adj1" fmla="val -54387"/>
              <a:gd name="adj2" fmla="val 634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Глубокие изменения отношений собственности, появление частной собственности, развитие предпринимательства;</a:t>
            </a:r>
            <a:endParaRPr lang="sk-SK" dirty="0"/>
          </a:p>
          <a:p>
            <a:pPr lvl="0"/>
            <a:r>
              <a:rPr lang="ru-RU" dirty="0" smtClean="0"/>
              <a:t>Перемены в системе занятости (вместо планового использованиярабочей силы  стихийный рынок трудовых ресурсов);</a:t>
            </a:r>
            <a:endParaRPr lang="sk-SK" dirty="0" smtClean="0"/>
          </a:p>
          <a:p>
            <a:pPr lvl="0"/>
            <a:r>
              <a:rPr lang="ru-RU" dirty="0" smtClean="0"/>
              <a:t>Снижение уровня подавляющей части населения;</a:t>
            </a:r>
            <a:endParaRPr lang="sk-SK" dirty="0" smtClean="0"/>
          </a:p>
          <a:p>
            <a:pPr lvl="0"/>
            <a:r>
              <a:rPr lang="ru-RU" dirty="0" smtClean="0"/>
              <a:t>– </a:t>
            </a:r>
            <a:r>
              <a:rPr lang="ru-RU" dirty="0"/>
              <a:t>социальная аномия (разрушение одной системы ценностей и несформирование другой),</a:t>
            </a:r>
            <a:endParaRPr lang="sk-SK" dirty="0"/>
          </a:p>
          <a:p>
            <a:r>
              <a:rPr lang="ru-RU" dirty="0"/>
              <a:t>– социальная депривация (ограничение или лишение доступа к материальным и духовным ресурсам в стране).  </a:t>
            </a:r>
            <a:endParaRPr lang="sk-SK" dirty="0"/>
          </a:p>
        </p:txBody>
      </p:sp>
      <p:sp>
        <p:nvSpPr>
          <p:cNvPr id="5" name="TextBox 2047">
            <a:extLst>
              <a:ext uri="{FF2B5EF4-FFF2-40B4-BE49-F238E27FC236}">
                <a16:creationId xmlns:a16="http://schemas.microsoft.com/office/drawing/2014/main" id="{97A8112C-91BF-419E-A8D4-31332074CA81}"/>
              </a:ext>
            </a:extLst>
          </p:cNvPr>
          <p:cNvSpPr txBox="1"/>
          <p:nvPr/>
        </p:nvSpPr>
        <p:spPr>
          <a:xfrm>
            <a:off x="3384331" y="550690"/>
            <a:ext cx="7651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/>
              <a:t>- Глубокие </a:t>
            </a:r>
            <a:r>
              <a:rPr lang="ru-RU" sz="1400" dirty="0"/>
              <a:t>изменения отношений собственности, появление частной собственности, развитие предпринимательства;</a:t>
            </a:r>
            <a:endParaRPr lang="sk-SK" sz="1400" dirty="0"/>
          </a:p>
          <a:p>
            <a:pPr lvl="0" algn="just"/>
            <a:r>
              <a:rPr lang="ru-RU" sz="1400" dirty="0" smtClean="0"/>
              <a:t>- Перемены </a:t>
            </a:r>
            <a:r>
              <a:rPr lang="ru-RU" sz="1400" dirty="0"/>
              <a:t>в системе занятости (вместо планового </a:t>
            </a:r>
            <a:r>
              <a:rPr lang="ru-RU" sz="1400" dirty="0" smtClean="0"/>
              <a:t>использования рабочей </a:t>
            </a:r>
            <a:r>
              <a:rPr lang="ru-RU" sz="1400" dirty="0"/>
              <a:t>силы  стихийный рынок трудовых ресурсов);</a:t>
            </a:r>
            <a:endParaRPr lang="sk-SK" sz="1400" dirty="0"/>
          </a:p>
          <a:p>
            <a:pPr lvl="0" algn="just"/>
            <a:r>
              <a:rPr lang="ru-RU" sz="1400" dirty="0" smtClean="0"/>
              <a:t>     Снижение </a:t>
            </a:r>
            <a:r>
              <a:rPr lang="ru-RU" sz="1400" dirty="0"/>
              <a:t>уровня </a:t>
            </a:r>
            <a:r>
              <a:rPr lang="ru-RU" sz="1400" dirty="0" smtClean="0"/>
              <a:t>жизни подавляющей </a:t>
            </a:r>
            <a:r>
              <a:rPr lang="ru-RU" sz="1400" dirty="0"/>
              <a:t>части населения;</a:t>
            </a:r>
            <a:endParaRPr lang="sk-SK" sz="1400" dirty="0"/>
          </a:p>
          <a:p>
            <a:pPr lvl="0" algn="just"/>
            <a:r>
              <a:rPr lang="ru-RU" sz="1400" b="1" i="1" dirty="0"/>
              <a:t>– социальная аномия </a:t>
            </a:r>
            <a:r>
              <a:rPr lang="ru-RU" sz="1400" dirty="0"/>
              <a:t>(разрушение одной системы ценностей и несформирование другой),</a:t>
            </a:r>
            <a:endParaRPr lang="sk-SK" sz="1400" dirty="0"/>
          </a:p>
          <a:p>
            <a:pPr algn="just"/>
            <a:r>
              <a:rPr lang="ru-RU" sz="1400" dirty="0"/>
              <a:t>– </a:t>
            </a:r>
            <a:r>
              <a:rPr lang="ru-RU" sz="1400" b="1" i="1" dirty="0"/>
              <a:t>социальная депривация</a:t>
            </a:r>
            <a:r>
              <a:rPr lang="ru-RU" sz="1400" dirty="0"/>
              <a:t> (ограничение или лишение доступа к материальным и духовным ресурсам в стране).  </a:t>
            </a:r>
            <a:endParaRPr lang="sk-SK" sz="1400" dirty="0"/>
          </a:p>
        </p:txBody>
      </p:sp>
      <p:sp>
        <p:nvSpPr>
          <p:cNvPr id="7" name="Obdĺžniková bublina 6"/>
          <p:cNvSpPr/>
          <p:nvPr/>
        </p:nvSpPr>
        <p:spPr>
          <a:xfrm>
            <a:off x="2282179" y="4000028"/>
            <a:ext cx="4698124" cy="2806261"/>
          </a:xfrm>
          <a:prstGeom prst="wedgeRectCallout">
            <a:avLst>
              <a:gd name="adj1" fmla="val -41597"/>
              <a:gd name="adj2" fmla="val -907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k-SK" dirty="0"/>
          </a:p>
        </p:txBody>
      </p:sp>
      <p:sp>
        <p:nvSpPr>
          <p:cNvPr id="8" name="Obdĺžniková bublina 7"/>
          <p:cNvSpPr/>
          <p:nvPr/>
        </p:nvSpPr>
        <p:spPr>
          <a:xfrm>
            <a:off x="7315200" y="2568676"/>
            <a:ext cx="4876800" cy="4289324"/>
          </a:xfrm>
          <a:prstGeom prst="wedgeRectCallout">
            <a:avLst>
              <a:gd name="adj1" fmla="val -144652"/>
              <a:gd name="adj2" fmla="val -447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Глубокие изменения отношений собственности, появление частной собственности, развитие предпринимательства;</a:t>
            </a:r>
            <a:endParaRPr lang="sk-SK" dirty="0"/>
          </a:p>
          <a:p>
            <a:pPr lvl="0"/>
            <a:r>
              <a:rPr lang="ru-RU" dirty="0" smtClean="0"/>
              <a:t>Перемены в системе занятости (вместо планового использованиярабочей силы  стихийный рынок трудовых ресурсов);</a:t>
            </a:r>
            <a:endParaRPr lang="sk-SK" dirty="0" smtClean="0"/>
          </a:p>
          <a:p>
            <a:pPr lvl="0"/>
            <a:r>
              <a:rPr lang="ru-RU" dirty="0" smtClean="0"/>
              <a:t>Снижение уровня подавляющей части населения;</a:t>
            </a:r>
            <a:endParaRPr lang="sk-SK" dirty="0" smtClean="0"/>
          </a:p>
          <a:p>
            <a:pPr lvl="0"/>
            <a:r>
              <a:rPr lang="ru-RU" dirty="0" smtClean="0"/>
              <a:t>– </a:t>
            </a:r>
            <a:r>
              <a:rPr lang="ru-RU" dirty="0"/>
              <a:t>социальная аномия (разрушение одной системы ценностей и несформирование другой),</a:t>
            </a:r>
            <a:endParaRPr lang="sk-SK" dirty="0"/>
          </a:p>
          <a:p>
            <a:r>
              <a:rPr lang="ru-RU" dirty="0"/>
              <a:t>– социальная депривация (ограничение или лишение доступа к материальным и духовным ресурсам в стране).  </a:t>
            </a:r>
            <a:endParaRPr lang="sk-SK" dirty="0"/>
          </a:p>
        </p:txBody>
      </p:sp>
      <p:sp>
        <p:nvSpPr>
          <p:cNvPr id="10" name="TextBox 2047">
            <a:extLst>
              <a:ext uri="{FF2B5EF4-FFF2-40B4-BE49-F238E27FC236}">
                <a16:creationId xmlns:a16="http://schemas.microsoft.com/office/drawing/2014/main" id="{97A8112C-91BF-419E-A8D4-31332074CA81}"/>
              </a:ext>
            </a:extLst>
          </p:cNvPr>
          <p:cNvSpPr txBox="1"/>
          <p:nvPr/>
        </p:nvSpPr>
        <p:spPr>
          <a:xfrm>
            <a:off x="2282180" y="4048941"/>
            <a:ext cx="4698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/>
              <a:t>Новая стратификационная модель общества: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/>
              <a:t>до </a:t>
            </a:r>
            <a:r>
              <a:rPr lang="ru-RU" sz="1200" b="1" dirty="0" smtClean="0"/>
              <a:t>0.8 % </a:t>
            </a:r>
            <a:r>
              <a:rPr lang="ru-RU" sz="1200" b="1" i="1" dirty="0" smtClean="0"/>
              <a:t>правящая элита </a:t>
            </a:r>
            <a:r>
              <a:rPr lang="ru-RU" sz="1200" dirty="0" smtClean="0"/>
              <a:t>(экономическая и политическая)</a:t>
            </a:r>
          </a:p>
          <a:p>
            <a:pPr marL="171450" lvl="0" indent="-171450" algn="just">
              <a:buFontTx/>
              <a:buChar char="-"/>
            </a:pPr>
            <a:r>
              <a:rPr lang="ru-RU" sz="1200" b="1" dirty="0" smtClean="0"/>
              <a:t>6,5%</a:t>
            </a:r>
            <a:r>
              <a:rPr lang="ru-RU" sz="1200" dirty="0" smtClean="0"/>
              <a:t> - </a:t>
            </a:r>
            <a:r>
              <a:rPr lang="ru-RU" sz="1200" b="1" i="1" dirty="0" smtClean="0"/>
              <a:t>верхний слой</a:t>
            </a:r>
            <a:r>
              <a:rPr lang="ru-RU" sz="1200" dirty="0" smtClean="0"/>
              <a:t> общеста (крупные и средние предприниматели, директора их предприятий, другие субэлитные группы);</a:t>
            </a:r>
          </a:p>
          <a:p>
            <a:pPr marL="171450" lvl="0" indent="-171450" algn="just">
              <a:buFontTx/>
              <a:buChar char="-"/>
            </a:pPr>
            <a:r>
              <a:rPr lang="ru-RU" sz="1200" b="1" dirty="0" smtClean="0"/>
              <a:t>20%</a:t>
            </a:r>
            <a:r>
              <a:rPr lang="ru-RU" sz="1200" dirty="0" smtClean="0"/>
              <a:t> - </a:t>
            </a:r>
            <a:r>
              <a:rPr lang="ru-RU" sz="1200" b="1" i="1" dirty="0" smtClean="0"/>
              <a:t>средний слой </a:t>
            </a:r>
            <a:r>
              <a:rPr lang="ru-RU" sz="1200" dirty="0" smtClean="0"/>
              <a:t>(предприниматели мелкого бизнеса, квалифицированн</a:t>
            </a:r>
            <a:r>
              <a:rPr lang="ru-RU" sz="1200" dirty="0"/>
              <a:t>ы</a:t>
            </a:r>
            <a:r>
              <a:rPr lang="ru-RU" sz="1200" dirty="0" smtClean="0"/>
              <a:t>е профессионалы, среднее звено управления, офицеры);</a:t>
            </a:r>
          </a:p>
          <a:p>
            <a:pPr marL="171450" lvl="0" indent="-171450" algn="just">
              <a:buFontTx/>
              <a:buChar char="-"/>
            </a:pPr>
            <a:r>
              <a:rPr lang="ru-RU" sz="1200" b="1" dirty="0" smtClean="0"/>
              <a:t>60%</a:t>
            </a:r>
            <a:r>
              <a:rPr lang="ru-RU" sz="1200" dirty="0" smtClean="0"/>
              <a:t> - </a:t>
            </a:r>
            <a:r>
              <a:rPr lang="ru-RU" sz="1200" b="1" i="1" dirty="0" smtClean="0"/>
              <a:t>базовый слой </a:t>
            </a:r>
            <a:r>
              <a:rPr lang="ru-RU" sz="1200" dirty="0" smtClean="0"/>
              <a:t>(рядовые специалисты, помощники специалистов, рабочие, </a:t>
            </a:r>
            <a:r>
              <a:rPr lang="ru-RU" sz="1200" dirty="0"/>
              <a:t>к</a:t>
            </a:r>
            <a:r>
              <a:rPr lang="ru-RU" sz="1200" dirty="0" smtClean="0"/>
              <a:t>рестьяне, работники торговли и сервиса);</a:t>
            </a:r>
          </a:p>
          <a:p>
            <a:pPr marL="171450" lvl="0" indent="-171450" algn="just">
              <a:buFontTx/>
              <a:buChar char="-"/>
            </a:pPr>
            <a:r>
              <a:rPr lang="ru-RU" sz="1200" b="1" dirty="0" smtClean="0"/>
              <a:t>7%</a:t>
            </a:r>
            <a:r>
              <a:rPr lang="ru-RU" sz="1200" dirty="0" smtClean="0"/>
              <a:t> - </a:t>
            </a:r>
            <a:r>
              <a:rPr lang="ru-RU" sz="1200" b="1" i="1" dirty="0" smtClean="0"/>
              <a:t>нижний слой </a:t>
            </a:r>
            <a:r>
              <a:rPr lang="ru-RU" sz="1200" dirty="0" smtClean="0"/>
              <a:t>(малоквалиф. и неквалиф. работники, временные работники);</a:t>
            </a:r>
          </a:p>
          <a:p>
            <a:pPr marL="171450" lvl="0" indent="-171450" algn="just">
              <a:buFontTx/>
              <a:buChar char="-"/>
            </a:pPr>
            <a:r>
              <a:rPr lang="ru-RU" sz="1200" b="1" dirty="0" smtClean="0"/>
              <a:t>до 5% -</a:t>
            </a:r>
            <a:r>
              <a:rPr lang="ru-RU" sz="1200" dirty="0" smtClean="0"/>
              <a:t> </a:t>
            </a:r>
            <a:r>
              <a:rPr lang="ru-RU" sz="1200" b="1" i="1" dirty="0" smtClean="0"/>
              <a:t>социальное дно. </a:t>
            </a:r>
            <a:r>
              <a:rPr lang="ru-RU" sz="1200" dirty="0" smtClean="0"/>
              <a:t> </a:t>
            </a:r>
            <a:endParaRPr lang="sk-SK" sz="1400" dirty="0"/>
          </a:p>
        </p:txBody>
      </p:sp>
      <p:sp>
        <p:nvSpPr>
          <p:cNvPr id="11" name="TextBox 2047">
            <a:extLst>
              <a:ext uri="{FF2B5EF4-FFF2-40B4-BE49-F238E27FC236}">
                <a16:creationId xmlns:a16="http://schemas.microsoft.com/office/drawing/2014/main" id="{97A8112C-91BF-419E-A8D4-31332074CA81}"/>
              </a:ext>
            </a:extLst>
          </p:cNvPr>
          <p:cNvSpPr txBox="1"/>
          <p:nvPr/>
        </p:nvSpPr>
        <p:spPr>
          <a:xfrm>
            <a:off x="7315199" y="2568676"/>
            <a:ext cx="48768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Tx/>
              <a:buChar char="-"/>
            </a:pPr>
            <a:r>
              <a:rPr lang="ru-RU" sz="1200" dirty="0" smtClean="0"/>
              <a:t>за 1990-е годы был потерян «средний класс» интеллектуалов и интеллигенции (</a:t>
            </a:r>
            <a:r>
              <a:rPr lang="ru-RU" sz="1200" i="1" dirty="0" smtClean="0"/>
              <a:t>«новый средний» </a:t>
            </a:r>
            <a:r>
              <a:rPr lang="ru-RU" sz="1200" dirty="0" smtClean="0"/>
              <a:t>класс) и появился средний класс предпринимателей (</a:t>
            </a:r>
            <a:r>
              <a:rPr lang="ru-RU" sz="1200" i="1" dirty="0" smtClean="0"/>
              <a:t>«</a:t>
            </a:r>
            <a:r>
              <a:rPr lang="ru-RU" sz="1200" i="1" dirty="0" smtClean="0"/>
              <a:t>старый средний»</a:t>
            </a:r>
            <a:r>
              <a:rPr lang="ru-RU" sz="1200" dirty="0" smtClean="0"/>
              <a:t> </a:t>
            </a:r>
            <a:r>
              <a:rPr lang="ru-RU" sz="1200" dirty="0" smtClean="0"/>
              <a:t>класс);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/>
              <a:t>Состояние маргинальности части населения, связанное с вынужденным переходом отдельных лиц из одной социально-профессиональной группы в другую и существенным изменением статуса.</a:t>
            </a:r>
          </a:p>
          <a:p>
            <a:pPr lvl="0" algn="just"/>
            <a:r>
              <a:rPr lang="ru-RU" sz="1200" dirty="0" smtClean="0"/>
              <a:t>1. Квалифицированное рабочие, специалисты, инженерно-технические работники, часть управленческого корпуса, работавшие в государственном секторе (ВПК, конверсионные производства, закрытые предприятия) остались среди социально беспомощных;</a:t>
            </a:r>
          </a:p>
          <a:p>
            <a:pPr lvl="0" algn="just"/>
            <a:r>
              <a:rPr lang="ru-RU" sz="1200" dirty="0" smtClean="0"/>
              <a:t>2. Представители мелкого и среднего бизнеса, представители «новых» профессий, соответствующих рыночным условиям («челноки», охранники, члены криминальных сообществ, и т. д.), чьё положение осталось неустойчивым;</a:t>
            </a:r>
          </a:p>
          <a:p>
            <a:pPr lvl="0" algn="just"/>
            <a:r>
              <a:rPr lang="ru-RU" sz="1200" dirty="0" smtClean="0"/>
              <a:t>3. Мигранты (вынужденные переселенцы из зон конфликтов в России и странах ближнего зарубежья).</a:t>
            </a:r>
          </a:p>
          <a:p>
            <a:pPr lvl="0" algn="just"/>
            <a:endParaRPr lang="ru-RU" sz="1200" dirty="0"/>
          </a:p>
          <a:p>
            <a:pPr lvl="0" algn="just"/>
            <a:r>
              <a:rPr lang="ru-RU" sz="1100" dirty="0" smtClean="0"/>
              <a:t>Маргинализация общества сопровождалась ростом напряженности, экстремизма, различных форм нетерпимости. Распространялись различные виды девиантного поведения: пьянство, наркомания, проституция и т д.</a:t>
            </a:r>
            <a:endParaRPr lang="ru-RU" sz="1100" dirty="0"/>
          </a:p>
          <a:p>
            <a:pPr marL="171450" lvl="0" indent="-171450" algn="just">
              <a:buFontTx/>
              <a:buChar char="-"/>
            </a:pPr>
            <a:endParaRPr lang="ru-RU" sz="1200" dirty="0" smtClean="0"/>
          </a:p>
          <a:p>
            <a:pPr marL="171450" lvl="0" indent="-171450" algn="just">
              <a:buFontTx/>
              <a:buChar char="-"/>
            </a:pP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7463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273"/>
            <a:ext cx="3560359" cy="5985163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337048" y="0"/>
            <a:ext cx="3862371" cy="4944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в 1990-е годы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860799" y="408863"/>
            <a:ext cx="809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развитие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российской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культуры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90-е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большое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влияние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оказывали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сложные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процессы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происходившие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экономической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социальной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политической</a:t>
            </a: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сферах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k-SK" sz="1400" dirty="0"/>
          </a:p>
        </p:txBody>
      </p:sp>
      <p:sp>
        <p:nvSpPr>
          <p:cNvPr id="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560359" y="591638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dĺžnik 6"/>
          <p:cNvSpPr/>
          <p:nvPr/>
        </p:nvSpPr>
        <p:spPr>
          <a:xfrm>
            <a:off x="3906980" y="932083"/>
            <a:ext cx="8044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Огромная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роль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духовного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климата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обществе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принадлежит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средствам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массовой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информации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(СМИ). </a:t>
            </a:r>
            <a:endParaRPr lang="sk-SK" sz="1400" dirty="0"/>
          </a:p>
        </p:txBody>
      </p:sp>
      <p:sp>
        <p:nvSpPr>
          <p:cNvPr id="8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560359" y="1056821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dĺžnik 8"/>
          <p:cNvSpPr/>
          <p:nvPr/>
        </p:nvSpPr>
        <p:spPr>
          <a:xfrm>
            <a:off x="3906980" y="1535746"/>
            <a:ext cx="8044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1990—1999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число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газет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увеличилось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 4808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5535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наименований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разовый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тираж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уменьшился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 166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104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млн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экземпляров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годовой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тираж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сократился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5,4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k-SK" sz="1400" dirty="0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560359" y="1641609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560359" y="2226397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dĺžnik 11"/>
          <p:cNvSpPr/>
          <p:nvPr/>
        </p:nvSpPr>
        <p:spPr>
          <a:xfrm>
            <a:off x="3897742" y="2139409"/>
            <a:ext cx="8091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Заметно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выросла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роль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телевидения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в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информационное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пространство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которого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включено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большинство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населения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России</a:t>
            </a:r>
            <a:r>
              <a:rPr lang="sk-SK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1990-е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появились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новые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общероссийские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каналы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сложилась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сеть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телекомпаний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стал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необычайно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широким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диапазон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развлекательных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передач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появились частные телекомпании (</a:t>
            </a:r>
            <a:r>
              <a:rPr lang="sk-SK" sz="1400" dirty="0" err="1" smtClean="0"/>
              <a:t>например</a:t>
            </a:r>
            <a:r>
              <a:rPr lang="sk-SK" sz="1400" dirty="0"/>
              <a:t>, НТВ </a:t>
            </a:r>
            <a:r>
              <a:rPr lang="sk-SK" sz="1400" dirty="0" err="1"/>
              <a:t>или</a:t>
            </a:r>
            <a:r>
              <a:rPr lang="sk-SK" sz="1400" dirty="0"/>
              <a:t> </a:t>
            </a:r>
            <a:r>
              <a:rPr lang="sk-SK" sz="1400" dirty="0" smtClean="0"/>
              <a:t>ОРТ</a:t>
            </a:r>
            <a:r>
              <a:rPr lang="ru-RU" sz="1400" dirty="0"/>
              <a:t>)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k-SK" sz="1400" dirty="0"/>
          </a:p>
        </p:txBody>
      </p:sp>
      <p:sp>
        <p:nvSpPr>
          <p:cNvPr id="13" name="Obdĺžnik 12"/>
          <p:cNvSpPr/>
          <p:nvPr/>
        </p:nvSpPr>
        <p:spPr>
          <a:xfrm>
            <a:off x="3897742" y="3173959"/>
            <a:ext cx="81279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k-SK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оявление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общественно-политических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находили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отражение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идейные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течения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демократических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националистических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выделялись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Взгляд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Пятое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«600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секунд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611222" y="3237019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dĺžnik 14"/>
          <p:cNvSpPr/>
          <p:nvPr/>
        </p:nvSpPr>
        <p:spPr>
          <a:xfrm>
            <a:off x="3944047" y="4061223"/>
            <a:ext cx="8081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озника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ют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частны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издательств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гигантов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работающих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массовый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рынок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Эксмо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Дрофа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«АСТ», 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Азбука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Вагриус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небольших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издательств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специализирующихся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малоизвестных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широкому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кругу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читателей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литературное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обозрение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«Ad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Marginem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  <a:endParaRPr lang="sk-SK" sz="1400" dirty="0"/>
          </a:p>
        </p:txBody>
      </p:sp>
      <p:sp>
        <p:nvSpPr>
          <p:cNvPr id="16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636490" y="4380607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578759" y="3924372"/>
            <a:ext cx="1418041" cy="193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0000"/>
                </a:solidFill>
              </a:rPr>
              <a:t>Литература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3955523" y="4985089"/>
            <a:ext cx="799633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убликация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запрещенных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поэтов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Серебряного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писателей-эмигрантов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возвращённая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андеграунда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подполья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западной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модернизма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продолжали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издаваться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абсолютная свобода изданий,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ость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создававшиеся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совершенно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разными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стилю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писателями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протяжении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целого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столетия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вал 11">
            <a:extLst>
              <a:ext uri="{FF2B5EF4-FFF2-40B4-BE49-F238E27FC236}">
                <a16:creationId xmlns:a16="http://schemas.microsoft.com/office/drawing/2014/main" id="{787B84E2-302F-4683-B702-05814F784087}"/>
              </a:ext>
            </a:extLst>
          </p:cNvPr>
          <p:cNvSpPr/>
          <p:nvPr/>
        </p:nvSpPr>
        <p:spPr>
          <a:xfrm>
            <a:off x="3647966" y="5119948"/>
            <a:ext cx="198714" cy="1576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001528" y="192069"/>
            <a:ext cx="9821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авторов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хорошо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советскому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читателю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-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Астафьева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sk-SK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кляты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убиты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полное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книжное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издание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1995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писател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школы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Маканин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роман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Андеграунд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Герой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нашего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1998). </a:t>
            </a:r>
            <a:endParaRPr lang="sk-SK" sz="1400" dirty="0"/>
          </a:p>
        </p:txBody>
      </p:sp>
      <p:sp>
        <p:nvSpPr>
          <p:cNvPr id="6" name="Obdĺžnik 5"/>
          <p:cNvSpPr/>
          <p:nvPr/>
        </p:nvSpPr>
        <p:spPr>
          <a:xfrm>
            <a:off x="1874983" y="2060160"/>
            <a:ext cx="9894927" cy="11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исател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Пелевин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Быков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Сорокин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характерна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литературным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каноном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заметных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sk-SK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Чапаев</a:t>
            </a:r>
            <a:r>
              <a:rPr lang="sk-SK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Пустота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Пелевина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Голубое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В.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Сорокина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100" dirty="0" smtClean="0"/>
              <a:t>Мария </a:t>
            </a:r>
            <a:r>
              <a:rPr lang="ru-RU" sz="1100" dirty="0"/>
              <a:t>поднял</a:t>
            </a:r>
            <a:r>
              <a:rPr lang="ru-RU" sz="1100" b="1" dirty="0"/>
              <a:t>а</a:t>
            </a:r>
            <a:r>
              <a:rPr lang="ru-RU" sz="1100" dirty="0"/>
              <a:t> на него глаза и улыбнулась своей знаменитой глуповато-загадочной улыбкой. Шварценеггер положил ей руку на плечо. Мария чуть просела под ее тяжестью, и тут же из памяти в</a:t>
            </a:r>
            <a:r>
              <a:rPr lang="ru-RU" sz="1100" b="1" dirty="0"/>
              <a:t>ы</a:t>
            </a:r>
            <a:r>
              <a:rPr lang="ru-RU" sz="1100" dirty="0"/>
              <a:t>плыла неожиданная картина – Ленин, несущий бревно на </a:t>
            </a:r>
            <a:r>
              <a:rPr lang="ru-RU" sz="1100" dirty="0" smtClean="0"/>
              <a:t>субботнике» </a:t>
            </a:r>
            <a:r>
              <a:rPr lang="sk-SK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k-SK" sz="1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Чапаев</a:t>
            </a:r>
            <a:r>
              <a:rPr lang="sk-SK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k-SK" sz="1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Пустота</a:t>
            </a:r>
            <a:r>
              <a:rPr lang="sk-SK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(1996)</a:t>
            </a:r>
            <a:r>
              <a:rPr lang="ru-RU" sz="1100" dirty="0" smtClean="0"/>
              <a:t>). 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775691" y="3286485"/>
            <a:ext cx="102726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Людмила Улицкая – «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Медея и ее дети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«</a:t>
            </a:r>
            <a:r>
              <a:rPr lang="sk-SK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</a:t>
            </a:r>
            <a:r>
              <a:rPr lang="sk-SK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r>
              <a:rPr lang="sk-SK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Борис Акунин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Азазель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начало фандоринского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Дина Рубина «Вот идет Мессия!»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др.;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русскоязычная фантастика: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предназначения, или Двадцать седьмая теорема этики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Бориса  Стругацкого,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Ведьмин век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русскоязычных Марины и Сергея Дяченко,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 динозавра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Эфиоп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Бориса Штерна,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Холодные берега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Ночной дозор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Сергея Лукьяненко.  </a:t>
            </a:r>
            <a:endParaRPr lang="sk-SK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775691" y="4697861"/>
            <a:ext cx="1027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sk-SK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ажным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фактором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«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пятнам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книжным трудам историков «старой школы»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Появлялись работы 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Карамзина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С.М. </a:t>
            </a:r>
            <a:r>
              <a:rPr lang="sk-SK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Соловьева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В.О.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Ключевского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С.Ф.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Платонова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1989-1997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опубликованы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труды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последователя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Г.В.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Вернадского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гуманиста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мыслителя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Гумилева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Энтогенез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биосфера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Древняя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Русь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Руси</a:t>
            </a:r>
            <a:r>
              <a:rPr lang="sk-SK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sk-SK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sk-SK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-2745509" y="2745509"/>
            <a:ext cx="6858000" cy="1366982"/>
          </a:xfrm>
          <a:prstGeom prst="rect">
            <a:avLst/>
          </a:prstGeom>
        </p:spPr>
      </p:pic>
      <p:sp>
        <p:nvSpPr>
          <p:cNvPr id="13" name="Bublina v tvare zaobleného obdĺžnika 12"/>
          <p:cNvSpPr/>
          <p:nvPr/>
        </p:nvSpPr>
        <p:spPr>
          <a:xfrm>
            <a:off x="2001527" y="166078"/>
            <a:ext cx="9961420" cy="870184"/>
          </a:xfrm>
          <a:prstGeom prst="wedgeRoundRectCallout">
            <a:avLst>
              <a:gd name="adj1" fmla="val -55935"/>
              <a:gd name="adj2" fmla="val -327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ublina v tvare zaobleného obdĺžnika 13"/>
          <p:cNvSpPr/>
          <p:nvPr/>
        </p:nvSpPr>
        <p:spPr>
          <a:xfrm>
            <a:off x="1992288" y="1123630"/>
            <a:ext cx="9961420" cy="870184"/>
          </a:xfrm>
          <a:prstGeom prst="wedgeRoundRectCallout">
            <a:avLst>
              <a:gd name="adj1" fmla="val -55935"/>
              <a:gd name="adj2" fmla="val -327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2001527" y="1120254"/>
            <a:ext cx="9768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80-х - 90-х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годах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российскому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читателю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пришли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никогда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публиковавшиеся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труднодоступные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СССР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книги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Андрея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Платонова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Михаила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Булгакова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Набокова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Евгения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Замятина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Василия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Гроссмана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Сергея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Довлатова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Георгия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Войновича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Варлама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Шаламова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Эдуарда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Лимонова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Саши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Соколова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др.</a:t>
            </a:r>
            <a:endParaRPr lang="sk-SK" sz="1400" dirty="0"/>
          </a:p>
        </p:txBody>
      </p:sp>
      <p:sp>
        <p:nvSpPr>
          <p:cNvPr id="16" name="Bublina v tvare zaobleného obdĺžnika 15"/>
          <p:cNvSpPr/>
          <p:nvPr/>
        </p:nvSpPr>
        <p:spPr>
          <a:xfrm>
            <a:off x="1749373" y="2082594"/>
            <a:ext cx="10272689" cy="1073596"/>
          </a:xfrm>
          <a:prstGeom prst="wedgeRoundRectCallout">
            <a:avLst>
              <a:gd name="adj1" fmla="val -53957"/>
              <a:gd name="adj2" fmla="val -518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ublina v tvare zaobleného obdĺžnika 16"/>
          <p:cNvSpPr/>
          <p:nvPr/>
        </p:nvSpPr>
        <p:spPr>
          <a:xfrm>
            <a:off x="1775691" y="3296126"/>
            <a:ext cx="10272689" cy="1200493"/>
          </a:xfrm>
          <a:prstGeom prst="wedgeRoundRectCallout">
            <a:avLst>
              <a:gd name="adj1" fmla="val -53957"/>
              <a:gd name="adj2" fmla="val -518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ublina v tvare zaobleného obdĺžnika 17"/>
          <p:cNvSpPr/>
          <p:nvPr/>
        </p:nvSpPr>
        <p:spPr>
          <a:xfrm>
            <a:off x="1775691" y="4546233"/>
            <a:ext cx="10272689" cy="1200493"/>
          </a:xfrm>
          <a:prstGeom prst="wedgeRoundRectCallout">
            <a:avLst>
              <a:gd name="adj1" fmla="val -53957"/>
              <a:gd name="adj2" fmla="val -518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/>
          <p:cNvSpPr/>
          <p:nvPr/>
        </p:nvSpPr>
        <p:spPr>
          <a:xfrm>
            <a:off x="2953562" y="6181847"/>
            <a:ext cx="747914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литературном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дискурсе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80-х - 90-х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нобелевских</a:t>
            </a:r>
            <a:r>
              <a:rPr lang="sk-SK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лауреатов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Иосифа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Бродского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Солженицына</a:t>
            </a:r>
            <a:r>
              <a:rPr lang="sk-SK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álna bublina 19"/>
          <p:cNvSpPr/>
          <p:nvPr/>
        </p:nvSpPr>
        <p:spPr>
          <a:xfrm>
            <a:off x="1775691" y="6076195"/>
            <a:ext cx="10153545" cy="798945"/>
          </a:xfrm>
          <a:prstGeom prst="wedgeEllipseCallout">
            <a:avLst>
              <a:gd name="adj1" fmla="val -54127"/>
              <a:gd name="adj2" fmla="val -852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79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2654" y="216778"/>
            <a:ext cx="6280728" cy="3374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«</a:t>
            </a:r>
            <a:r>
              <a:rPr lang="sk-SK" sz="1800" b="1" dirty="0" smtClean="0"/>
              <a:t>90-е</a:t>
            </a:r>
            <a:r>
              <a:rPr lang="ru-RU" sz="1800" b="1" dirty="0" smtClean="0"/>
              <a:t>»</a:t>
            </a:r>
            <a:r>
              <a:rPr lang="sk-SK" sz="1800" b="1" dirty="0"/>
              <a:t> </a:t>
            </a:r>
            <a:r>
              <a:rPr lang="sk-SK" sz="1800" b="1" dirty="0" err="1"/>
              <a:t>годы</a:t>
            </a:r>
            <a:r>
              <a:rPr lang="sk-SK" sz="1800" b="1" dirty="0"/>
              <a:t> </a:t>
            </a:r>
            <a:r>
              <a:rPr lang="ru-RU" sz="1800" b="1" dirty="0" smtClean="0"/>
              <a:t>– «зат</a:t>
            </a:r>
            <a:r>
              <a:rPr lang="sk-SK" sz="1800" b="1" dirty="0" err="1" smtClean="0"/>
              <a:t>ишье</a:t>
            </a:r>
            <a:r>
              <a:rPr lang="ru-RU" sz="1800" b="1" dirty="0" smtClean="0"/>
              <a:t>»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российского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кинематографа</a:t>
            </a:r>
            <a:r>
              <a:rPr lang="ru-RU" sz="1800" b="1" dirty="0" smtClean="0"/>
              <a:t> ?</a:t>
            </a:r>
            <a:endParaRPr lang="sk-SK" sz="1800" b="1" dirty="0"/>
          </a:p>
        </p:txBody>
      </p:sp>
      <p:sp>
        <p:nvSpPr>
          <p:cNvPr id="3" name="Obdĺžnik 2"/>
          <p:cNvSpPr/>
          <p:nvPr/>
        </p:nvSpPr>
        <p:spPr>
          <a:xfrm>
            <a:off x="678872" y="554182"/>
            <a:ext cx="1120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Отсутствие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государственной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поддержки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привело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резкому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сокращению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выпуска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фильмов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Если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1992 г.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было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снято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178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1995 г. —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лишь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46.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Это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привело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тому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что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1990-е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российском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кинорынке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доминировали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американские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ленты</a:t>
            </a: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k-SK" sz="1400" dirty="0"/>
          </a:p>
        </p:txBody>
      </p:sp>
      <p:sp>
        <p:nvSpPr>
          <p:cNvPr id="4" name="Zvislý zvitok 3"/>
          <p:cNvSpPr/>
          <p:nvPr/>
        </p:nvSpPr>
        <p:spPr>
          <a:xfrm>
            <a:off x="0" y="1166368"/>
            <a:ext cx="3320473" cy="543098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73169" y="3012876"/>
            <a:ext cx="194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ж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есткость</a:t>
            </a:r>
            <a:r>
              <a:rPr lang="sk-SK" sz="1400" dirty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ирония</a:t>
            </a:r>
            <a:endParaRPr lang="sk-SK" sz="1400" dirty="0">
              <a:latin typeface="Rockwell Condensed" panose="020606030504050201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95331" y="3273325"/>
            <a:ext cx="2455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 </a:t>
            </a:r>
            <a:r>
              <a:rPr lang="sk-SK" sz="1400" dirty="0" err="1" smtClean="0">
                <a:latin typeface="+mj-lt"/>
                <a:ea typeface="Times New Roman" panose="02020603050405020304" pitchFamily="18" charset="0"/>
              </a:rPr>
              <a:t>разочарование</a:t>
            </a:r>
            <a:r>
              <a:rPr lang="sk-SK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Times New Roman" panose="02020603050405020304" pitchFamily="18" charset="0"/>
              </a:rPr>
              <a:t>результатами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+mj-lt"/>
                <a:ea typeface="Times New Roman" panose="02020603050405020304" pitchFamily="18" charset="0"/>
              </a:rPr>
              <a:t>перестройки</a:t>
            </a:r>
            <a:r>
              <a:rPr lang="sk-SK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и </a:t>
            </a:r>
            <a:r>
              <a:rPr lang="sk-SK" sz="1400" dirty="0" err="1">
                <a:latin typeface="+mj-lt"/>
                <a:ea typeface="Times New Roman" panose="02020603050405020304" pitchFamily="18" charset="0"/>
              </a:rPr>
              <a:t>рыночных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Times New Roman" panose="02020603050405020304" pitchFamily="18" charset="0"/>
              </a:rPr>
              <a:t>реформ</a:t>
            </a:r>
            <a:endParaRPr lang="sk-SK" sz="1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95330" y="3942073"/>
            <a:ext cx="2455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определенная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k-SK" sz="1400" dirty="0" err="1" smtClean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ностальгия</a:t>
            </a:r>
            <a:r>
              <a:rPr lang="sk-SK" sz="1400" dirty="0" smtClean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sk-SK" sz="1400" dirty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советскому</a:t>
            </a:r>
            <a:r>
              <a:rPr lang="sk-SK" sz="1400" dirty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периоду</a:t>
            </a:r>
            <a:endParaRPr lang="sk-SK" sz="1400" dirty="0">
              <a:latin typeface="Rockwell Condensed" panose="020606030504050201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54008" y="4479347"/>
            <a:ext cx="2455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крайне</a:t>
            </a:r>
            <a:r>
              <a:rPr lang="sk-SK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негативное</a:t>
            </a: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изображение</a:t>
            </a: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(также советской)</a:t>
            </a:r>
            <a:endParaRPr lang="sk-SK" sz="1400" dirty="0">
              <a:latin typeface="+mj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84560" y="5176015"/>
            <a:ext cx="2511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у</a:t>
            </a:r>
            <a:r>
              <a:rPr lang="sk-SK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божество</a:t>
            </a:r>
            <a:r>
              <a:rPr lang="sk-SK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криминализация</a:t>
            </a: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общества</a:t>
            </a: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1400" dirty="0">
              <a:latin typeface="+mj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65223" y="5601398"/>
            <a:ext cx="2325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</a:t>
            </a:r>
            <a:r>
              <a:rPr lang="ru-RU" sz="1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счетов с историей страны</a:t>
            </a:r>
            <a:endParaRPr lang="sk-SK" sz="1400" dirty="0">
              <a:latin typeface="Book Antiqua" panose="02040602050305030304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47422" y="6023449"/>
            <a:ext cx="224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400" dirty="0" err="1" smtClean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</a:t>
            </a:r>
            <a:r>
              <a:rPr lang="sk-SK" sz="1400" dirty="0" smtClean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</a:t>
            </a:r>
            <a:r>
              <a:rPr lang="sk-SK" sz="1400" dirty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традициям</a:t>
            </a:r>
            <a:r>
              <a:rPr lang="sk-SK" sz="1400" dirty="0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народа</a:t>
            </a:r>
            <a:endParaRPr lang="sk-SK" sz="1400" dirty="0">
              <a:latin typeface="Rockwell Condensed" panose="02060603050405020104" pitchFamily="18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18" y="5015685"/>
            <a:ext cx="1069827" cy="1477661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37" y="5061187"/>
            <a:ext cx="957397" cy="1436096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6" y="3204104"/>
            <a:ext cx="774989" cy="1476169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3122690" y="4701535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endParaRPr lang="sk-SK" sz="1400" dirty="0"/>
          </a:p>
        </p:txBody>
      </p:sp>
      <p:sp>
        <p:nvSpPr>
          <p:cNvPr id="18" name="Obdĺžnik 17"/>
          <p:cNvSpPr/>
          <p:nvPr/>
        </p:nvSpPr>
        <p:spPr>
          <a:xfrm>
            <a:off x="3165585" y="6524340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sk-SK" sz="1400" dirty="0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6" y="1627970"/>
            <a:ext cx="862988" cy="1263012"/>
          </a:xfrm>
          <a:prstGeom prst="rect">
            <a:avLst/>
          </a:prstGeom>
        </p:spPr>
      </p:pic>
      <p:sp>
        <p:nvSpPr>
          <p:cNvPr id="21" name="Obdĺžnik 20"/>
          <p:cNvSpPr/>
          <p:nvPr/>
        </p:nvSpPr>
        <p:spPr>
          <a:xfrm>
            <a:off x="3109164" y="2896327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endParaRPr lang="sk-SK" sz="1400" dirty="0"/>
          </a:p>
        </p:txBody>
      </p:sp>
      <p:sp>
        <p:nvSpPr>
          <p:cNvPr id="22" name="Obdĺžnik 21"/>
          <p:cNvSpPr/>
          <p:nvPr/>
        </p:nvSpPr>
        <p:spPr>
          <a:xfrm>
            <a:off x="4658517" y="6524340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k-SK" sz="1400" dirty="0"/>
          </a:p>
        </p:txBody>
      </p:sp>
      <p:pic>
        <p:nvPicPr>
          <p:cNvPr id="23" name="Obrázo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25" y="3188435"/>
            <a:ext cx="1046209" cy="1507505"/>
          </a:xfrm>
          <a:prstGeom prst="rect">
            <a:avLst/>
          </a:prstGeom>
        </p:spPr>
      </p:pic>
      <p:sp>
        <p:nvSpPr>
          <p:cNvPr id="24" name="Obdĺžnik 23"/>
          <p:cNvSpPr/>
          <p:nvPr/>
        </p:nvSpPr>
        <p:spPr>
          <a:xfrm>
            <a:off x="4658517" y="4686843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endParaRPr lang="sk-SK" sz="1400" dirty="0"/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33" y="1248433"/>
            <a:ext cx="1076758" cy="1522408"/>
          </a:xfrm>
          <a:prstGeom prst="rect">
            <a:avLst/>
          </a:prstGeom>
        </p:spPr>
      </p:pic>
      <p:sp>
        <p:nvSpPr>
          <p:cNvPr id="26" name="Obdĺžnik 25"/>
          <p:cNvSpPr/>
          <p:nvPr/>
        </p:nvSpPr>
        <p:spPr>
          <a:xfrm>
            <a:off x="4594928" y="2822191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endParaRPr lang="sk-SK" sz="1400" dirty="0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92" y="5024777"/>
            <a:ext cx="1052618" cy="1480670"/>
          </a:xfrm>
          <a:prstGeom prst="rect">
            <a:avLst/>
          </a:prstGeom>
        </p:spPr>
      </p:pic>
      <p:sp>
        <p:nvSpPr>
          <p:cNvPr id="28" name="Obdĺžnik 27"/>
          <p:cNvSpPr/>
          <p:nvPr/>
        </p:nvSpPr>
        <p:spPr>
          <a:xfrm>
            <a:off x="5955904" y="6524339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sk-SK" sz="1400" dirty="0"/>
          </a:p>
        </p:txBody>
      </p:sp>
      <p:sp>
        <p:nvSpPr>
          <p:cNvPr id="30" name="Obdĺžnik 29"/>
          <p:cNvSpPr/>
          <p:nvPr/>
        </p:nvSpPr>
        <p:spPr>
          <a:xfrm>
            <a:off x="5950813" y="4689016"/>
            <a:ext cx="594227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sk-SK" sz="1400" dirty="0"/>
          </a:p>
        </p:txBody>
      </p:sp>
      <p:pic>
        <p:nvPicPr>
          <p:cNvPr id="31" name="Obrázok 3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57" y="3184615"/>
            <a:ext cx="1157822" cy="1476417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60" y="1108322"/>
            <a:ext cx="1318932" cy="1662519"/>
          </a:xfrm>
          <a:prstGeom prst="rect">
            <a:avLst/>
          </a:prstGeom>
        </p:spPr>
      </p:pic>
      <p:sp>
        <p:nvSpPr>
          <p:cNvPr id="33" name="Obdĺžnik 32"/>
          <p:cNvSpPr/>
          <p:nvPr/>
        </p:nvSpPr>
        <p:spPr>
          <a:xfrm>
            <a:off x="5950813" y="2842884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sk-SK" sz="1400" dirty="0"/>
          </a:p>
        </p:txBody>
      </p:sp>
      <p:pic>
        <p:nvPicPr>
          <p:cNvPr id="34" name="Obrázok 3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61" y="5022669"/>
            <a:ext cx="1000044" cy="1475474"/>
          </a:xfrm>
          <a:prstGeom prst="rect">
            <a:avLst/>
          </a:prstGeom>
        </p:spPr>
      </p:pic>
      <p:sp>
        <p:nvSpPr>
          <p:cNvPr id="35" name="Obdĺžnik 34"/>
          <p:cNvSpPr/>
          <p:nvPr/>
        </p:nvSpPr>
        <p:spPr>
          <a:xfrm>
            <a:off x="7172309" y="6524338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sk-SK" sz="1400" dirty="0"/>
          </a:p>
        </p:txBody>
      </p:sp>
      <p:pic>
        <p:nvPicPr>
          <p:cNvPr id="36" name="Obrázok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19" y="3166765"/>
            <a:ext cx="1067365" cy="1529176"/>
          </a:xfrm>
          <a:prstGeom prst="rect">
            <a:avLst/>
          </a:prstGeom>
        </p:spPr>
      </p:pic>
      <p:sp>
        <p:nvSpPr>
          <p:cNvPr id="37" name="Obdĺžnik 36"/>
          <p:cNvSpPr/>
          <p:nvPr/>
        </p:nvSpPr>
        <p:spPr>
          <a:xfrm>
            <a:off x="7240615" y="4694791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sk-SK" sz="1400" dirty="0"/>
          </a:p>
        </p:txBody>
      </p:sp>
      <p:pic>
        <p:nvPicPr>
          <p:cNvPr id="39" name="Obrázok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17" y="1128740"/>
            <a:ext cx="1252892" cy="1623618"/>
          </a:xfrm>
          <a:prstGeom prst="rect">
            <a:avLst/>
          </a:prstGeom>
        </p:spPr>
      </p:pic>
      <p:sp>
        <p:nvSpPr>
          <p:cNvPr id="40" name="Obdĺžnik 39"/>
          <p:cNvSpPr/>
          <p:nvPr/>
        </p:nvSpPr>
        <p:spPr>
          <a:xfrm>
            <a:off x="7395404" y="2803696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sk-SK" sz="1400" dirty="0"/>
          </a:p>
        </p:txBody>
      </p:sp>
      <p:pic>
        <p:nvPicPr>
          <p:cNvPr id="41" name="Obrázok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01" y="5024777"/>
            <a:ext cx="975130" cy="1468569"/>
          </a:xfrm>
          <a:prstGeom prst="rect">
            <a:avLst/>
          </a:prstGeom>
        </p:spPr>
      </p:pic>
      <p:sp>
        <p:nvSpPr>
          <p:cNvPr id="42" name="Obdĺžnik 41"/>
          <p:cNvSpPr/>
          <p:nvPr/>
        </p:nvSpPr>
        <p:spPr>
          <a:xfrm>
            <a:off x="8561939" y="6524338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sk-SK" sz="1400" dirty="0"/>
          </a:p>
        </p:txBody>
      </p:sp>
      <p:pic>
        <p:nvPicPr>
          <p:cNvPr id="43" name="Obrázok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93" y="3170663"/>
            <a:ext cx="1163712" cy="1509610"/>
          </a:xfrm>
          <a:prstGeom prst="rect">
            <a:avLst/>
          </a:prstGeom>
        </p:spPr>
      </p:pic>
      <p:sp>
        <p:nvSpPr>
          <p:cNvPr id="44" name="Obdĺžnik 43"/>
          <p:cNvSpPr/>
          <p:nvPr/>
        </p:nvSpPr>
        <p:spPr>
          <a:xfrm>
            <a:off x="8590622" y="4689244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k-SK" sz="1400" dirty="0"/>
          </a:p>
        </p:txBody>
      </p:sp>
      <p:pic>
        <p:nvPicPr>
          <p:cNvPr id="45" name="Obrázok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34" y="1152560"/>
            <a:ext cx="1121917" cy="1611950"/>
          </a:xfrm>
          <a:prstGeom prst="rect">
            <a:avLst/>
          </a:prstGeom>
        </p:spPr>
      </p:pic>
      <p:sp>
        <p:nvSpPr>
          <p:cNvPr id="46" name="Obdĺžnik 45"/>
          <p:cNvSpPr/>
          <p:nvPr/>
        </p:nvSpPr>
        <p:spPr>
          <a:xfrm>
            <a:off x="8551238" y="2801237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k-SK" sz="1400" dirty="0"/>
          </a:p>
        </p:txBody>
      </p:sp>
      <p:pic>
        <p:nvPicPr>
          <p:cNvPr id="47" name="Obrázok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51" y="5022669"/>
            <a:ext cx="1085088" cy="1524000"/>
          </a:xfrm>
          <a:prstGeom prst="rect">
            <a:avLst/>
          </a:prstGeom>
        </p:spPr>
      </p:pic>
      <p:sp>
        <p:nvSpPr>
          <p:cNvPr id="48" name="Obdĺžnik 47"/>
          <p:cNvSpPr/>
          <p:nvPr/>
        </p:nvSpPr>
        <p:spPr>
          <a:xfrm>
            <a:off x="9962628" y="6524338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k-SK" sz="1400" dirty="0"/>
          </a:p>
        </p:txBody>
      </p:sp>
      <p:pic>
        <p:nvPicPr>
          <p:cNvPr id="49" name="Obrázok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84" y="3166765"/>
            <a:ext cx="1054953" cy="1494267"/>
          </a:xfrm>
          <a:prstGeom prst="rect">
            <a:avLst/>
          </a:prstGeom>
        </p:spPr>
      </p:pic>
      <p:sp>
        <p:nvSpPr>
          <p:cNvPr id="50" name="Obdĺžnik 49"/>
          <p:cNvSpPr/>
          <p:nvPr/>
        </p:nvSpPr>
        <p:spPr>
          <a:xfrm>
            <a:off x="9931268" y="4686842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k-SK" sz="1400" dirty="0"/>
          </a:p>
        </p:txBody>
      </p:sp>
      <p:pic>
        <p:nvPicPr>
          <p:cNvPr id="51" name="Obrázok 5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76" y="1166367"/>
            <a:ext cx="2329118" cy="1581933"/>
          </a:xfrm>
          <a:prstGeom prst="rect">
            <a:avLst/>
          </a:prstGeom>
        </p:spPr>
      </p:pic>
      <p:sp>
        <p:nvSpPr>
          <p:cNvPr id="52" name="Obdĺžnik 51"/>
          <p:cNvSpPr/>
          <p:nvPr/>
        </p:nvSpPr>
        <p:spPr>
          <a:xfrm>
            <a:off x="10750339" y="2803570"/>
            <a:ext cx="609600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k-SK" sz="1400" dirty="0"/>
          </a:p>
        </p:txBody>
      </p:sp>
      <p:pic>
        <p:nvPicPr>
          <p:cNvPr id="53" name="Obrázok 52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46" y="5042447"/>
            <a:ext cx="1014139" cy="1445329"/>
          </a:xfrm>
          <a:prstGeom prst="rect">
            <a:avLst/>
          </a:prstGeom>
        </p:spPr>
      </p:pic>
      <p:sp>
        <p:nvSpPr>
          <p:cNvPr id="54" name="Obdĺžnik 53"/>
          <p:cNvSpPr/>
          <p:nvPr/>
        </p:nvSpPr>
        <p:spPr>
          <a:xfrm>
            <a:off x="10948746" y="6521479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sk-SK" sz="1400" dirty="0"/>
          </a:p>
        </p:txBody>
      </p:sp>
      <p:pic>
        <p:nvPicPr>
          <p:cNvPr id="55" name="Obrázok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05" y="3129968"/>
            <a:ext cx="1095472" cy="1560501"/>
          </a:xfrm>
          <a:prstGeom prst="rect">
            <a:avLst/>
          </a:prstGeom>
        </p:spPr>
      </p:pic>
      <p:sp>
        <p:nvSpPr>
          <p:cNvPr id="56" name="Obdĺžnik 55"/>
          <p:cNvSpPr/>
          <p:nvPr/>
        </p:nvSpPr>
        <p:spPr>
          <a:xfrm>
            <a:off x="11217086" y="4709569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endParaRPr lang="sk-SK" sz="1400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5923" y="1627970"/>
            <a:ext cx="1387865" cy="1387865"/>
          </a:xfrm>
          <a:prstGeom prst="rect">
            <a:avLst/>
          </a:prstGeom>
        </p:spPr>
      </p:pic>
      <p:sp>
        <p:nvSpPr>
          <p:cNvPr id="57" name="Obdĺžnik 56"/>
          <p:cNvSpPr/>
          <p:nvPr/>
        </p:nvSpPr>
        <p:spPr>
          <a:xfrm>
            <a:off x="2124348" y="2705099"/>
            <a:ext cx="553054" cy="30777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2105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1842</TotalTime>
  <Words>1862</Words>
  <Application>Microsoft Office PowerPoint</Application>
  <PresentationFormat>Širokouhlá</PresentationFormat>
  <Paragraphs>157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90-е годы в России. Лихими ли они были?</vt:lpstr>
      <vt:lpstr>ПредПосылки «лихих» 90-х</vt:lpstr>
      <vt:lpstr>Попытка периодизации 90-х годов</vt:lpstr>
      <vt:lpstr>«Не так сели...!»..</vt:lpstr>
      <vt:lpstr>Временная ось важнейших дат «90-х»</vt:lpstr>
      <vt:lpstr>Социальные последствия преобразований в «90-е» годы</vt:lpstr>
      <vt:lpstr>Культура в 1990-е годы</vt:lpstr>
      <vt:lpstr>Prezentácia programu PowerPoint</vt:lpstr>
      <vt:lpstr>«90-е» годы – «затишье» российского кинематографа 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štúdia v zahraničí</dc:title>
  <dc:creator>Natalia Sadivova</dc:creator>
  <cp:lastModifiedBy>user</cp:lastModifiedBy>
  <cp:revision>123</cp:revision>
  <dcterms:created xsi:type="dcterms:W3CDTF">2021-03-05T14:52:13Z</dcterms:created>
  <dcterms:modified xsi:type="dcterms:W3CDTF">2021-03-13T09:52:21Z</dcterms:modified>
</cp:coreProperties>
</file>